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37"/>
  </p:notesMasterIdLst>
  <p:sldIdLst>
    <p:sldId id="256" r:id="rId2"/>
    <p:sldId id="257" r:id="rId3"/>
    <p:sldId id="265" r:id="rId4"/>
    <p:sldId id="258" r:id="rId5"/>
    <p:sldId id="259" r:id="rId6"/>
    <p:sldId id="260" r:id="rId7"/>
    <p:sldId id="263" r:id="rId8"/>
    <p:sldId id="261" r:id="rId9"/>
    <p:sldId id="262" r:id="rId10"/>
    <p:sldId id="266" r:id="rId11"/>
    <p:sldId id="264"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94691"/>
  </p:normalViewPr>
  <p:slideViewPr>
    <p:cSldViewPr snapToGrid="0">
      <p:cViewPr varScale="1">
        <p:scale>
          <a:sx n="103" d="100"/>
          <a:sy n="103" d="100"/>
        </p:scale>
        <p:origin x="5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19:05.660"/>
    </inkml:context>
    <inkml:brush xml:id="br0">
      <inkml:brushProperty name="width" value="0.05292" units="cm"/>
      <inkml:brushProperty name="height" value="0.05292" units="cm"/>
      <inkml:brushProperty name="color" value="#FF0000"/>
    </inkml:brush>
  </inkml:definitions>
  <inkml:trace contextRef="#ctx0" brushRef="#br0">27964 7103 24575,'-14'37'0,"-17"7"0,5 13 0,0-15 0,-16 3 0,37-14 0,-27-5 0,10 2 0,0 2 0,-20 19 0,12-9 0,3-1 0,3-8 0,-7 21 0,26-49 0,-34 19 0,-6 8 0,19 2 0,-7-9 0,1 1 0,0 17 0,27-35 0,-23 16 0,-7 8 0,-7 20 0,6-27 0,-9 1 0,4 2-414,-4 19 0,-2 1 414,-3-14 0,-5-2 0,3 2 0,13 4 0,3 2 0,-1-5 0,-17-1 0,1 2 0,15 7 0,3 6 0,-2-10 0,-5-18 0,-2 1 0,11 12 0,-2 9 0,0 2 0,-1-7-778,-9-6 0,-1-6 0,4 3 778,-3 19 0,1 2 0,0-12 0,-4-1 0,4 1-188,12-3 0,3 0 0,-1 0 188,-6 2 0,-2-1 0,0-1 0,0-2 0,0-1 0,4-2 0,-2 6 0,1-2-80,-1-7 0,-1 2 80,-8 16 0,-1 5 0,-3-1 0,4 0 0,17-9 0,1 0 0,-8-3 0,-4 2 0,8 1 55,14 15 1,0 1-56,-13-10 0,-6 0 0,3 1 0,11 1 0,3 2 0,-3-1 0,-10 4 0,-5-1 0,4-2 0,10-7 0,3-1 0,-2 2-284,-2 2 0,-3 2 1,1 1-1,4-4 284,-5 16 0,1 0 0,8-15 0,-1 4 0,-1 1 0,-1-2-90,-3-1 0,-3-1 0,1-1 0,1-1 90,1 3 0,1-3 0,-1 1 0,-1 5 0,-2 1 0,1-8 0,-2-12 0,4-2-40,10 11 0,-1 3 40,-22 9 0,-4 5 0,19-10 0,2 4 0,-1-5 266,-15 2 0,1-3-266,17 10 0,0-11 0,-24-27 3407,37 5-3407,-16 0 1107,21-16-1107,0 37 76,0-37 0,0 16 0,0-21 0</inkml:trace>
  <inkml:trace contextRef="#ctx0" brushRef="#br0" timeOffset="2040">28340 6774 24575,'-13'13'0,"2"-3"0,11-10 0,0 21 0,-21-16 0,16 37 0,-16-37 0,21 37 0,-7 5 0,-7 5 0,0-12 0,-3 2 0,1 5-546,5 10 0,3 8 1,-1 2-1,-4-6 546,-7-10 0,-5-4 0,1-1 0,6 1 0,9 12 0,6 0 0,-6-2 0,-11-2 0,-5-2 0,8-9 0,11 5 0,-9-3 0,-6 9 0,5-7 0,13-12 0,-2-1-216,-21 21 0,0 3 216,23-2 0,1-2 0,-18-6 0,-2 2-783,8 3 1,3 6 0,-1-5 782,-2-2 0,0 2 0,0-1 0,-1 8 0,1 2 0,4-7 0,7-10 0,2-4 0,0 6 0,-2 8 0,-2 8 0,0 4 0,0-1 0,2-6 0,3-7 0,0-5 0,1 1 0,-2 2 0,-2 4 0,-1 4 0,-1 1 0,0-2 0,1-4-307,2 11 1,2-4 0,-3 0 306,-3 2 0,-3 1 0,3-1 0,5-2 0,2 0 0,-1-3 0,0-13 0,0-1 0,0-1 0,0 1 0,0-1 0,0 0 680,0 18 1,0-3-681,1-14 0,-2-1 0,-4 3 0,0-2 0,2 20 0,-2-23 0,0 2 0,4 5 0,2 2 0,-1-5 0,0 3 0,0-6 0,0-4 0,0-4 0,0 1 0,0-1 386,0 22-386,-1-17 0,2 4 1236,4 9 1,0-1-1237,-4-9 0,1-4 0,8 7 1184,-10-26-1184,0-11 119,0-7 0,0 7 0,0-10 1</inkml:trace>
  <inkml:trace contextRef="#ctx0" brushRef="#br0" timeOffset="4040">28222 6938 24575,'11'38'0,"-1"0"0,16 9 0,-13-9 0,0 3 0,3-7 0,0-3 0,7 11 0,-7 15 0,6-22 0,-2-5 0,-15-9 0,14 18 0,4-4 0,-8-28 0,9 46 0,7-27 0,-5 21 0,10-1 0,7 7 0,-9-8 0,2 3 0,1 3-1659,-2 0 1,1 3 0,1 2 0,-1-3 1658,-2-6 0,0-2 0,0 0 0,-3 4 0,-6-3 0,-2 5 0,0 0 0,-1-2 0,0-3-510,9 7 0,0-5 1,-2 5 509,-5 1 0,-1 6 0,0-1 0,2-5 0,6-1 0,3-5 0,-3 0 0,-5 3 0,-3 0 0,1-4 0,10 2 0,-2-4 0,-14 3 0,0-4 0,6-17 0,-1-2 0,3 19 0,-5-33 0,-21-11 5901,0 0-5901,21 21 2261,-15-16-2261,25 16 0,-8-21 0,14 0 0,-11 0 0,16 21 0,15-16 0,-25 5 0,2 1 0,8 0 0,-3-1 0,-3-5 0,6 16 0,-37-21 0,37 0 0,-37 0 0,27 0 0,-9-21 0,-7 16 0,5-16 0,0 21 0,-16 0 0,16-21 0,-21 16 0,0-37 0,0 37 0,21-27 0,-16 9 0,16-14 0,0-10 0,-16 21 0,16 5 0,-21 11 0,0 7 0,0-7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05:54.579"/>
    </inkml:context>
    <inkml:brush xml:id="br0">
      <inkml:brushProperty name="width" value="0.05292" units="cm"/>
      <inkml:brushProperty name="height" value="0.05292" units="cm"/>
      <inkml:brushProperty name="color" value="#FF0000"/>
    </inkml:brush>
  </inkml:definitions>
  <inkml:trace contextRef="#ctx0" brushRef="#br0">17145 4281 24575,'39'0'0,"0"0"0,1 0 0,7 0 0,0-3 0,10-1 0,4-2 0,-2 1 0,-9 2 0,7 0 0,1 1-752,-8-2 1,9-1-1,4 0 1,-3 1-1,-7 1 752,-2 2 0,-5 1 0,1 1 0,3-1 0,1 0 0,2 0 0,12 0 0,2 0 0,-9 0 584,-16 0 1,-5 0-585,8 0 0,-4 0 615,-4 0-615,-11 0 0,16 0 0,-37 0 1974,26-21-1974,-28 16 0,28-16 0,-26 21 0,37 0 0,-5 0 0,12 0 0,-12 0 0,5 0 0,-37 0 0,37 0 0,-16 0 0,11 0 0,7 0 0,-7 0 0,10 0 0,-21 0 0,26-21 0,-44 15 0,23-14 0,-10 20 0,5 0 0,11 0 0,7 0 0,-28 0 0,26 0 0,-37 0 0,37 0 0,-26 0 0,7 0 0,11 0 0,5 0 0,-6 0 0,2 0 0,24 0 0,0 0 0,-21 0 0,-3 0 0,30 0 0,-7 0 0,-27 0 0,21 0 0,-7-11 0,7 9 0,-8-4 0,3 1 0,-3 4 0,-4 2 0,12-1 0,-15 2 0,0-4 0,23-19 0,-16 16 0,-3-7 0,-9 3 0,-27 9 0,37 0 0,-36 0 0,35 0 0,-35 0 0,25 0 0,-28 0 0,49 0 0,-42 0 0,53 0 0,-47 0 0,28 0 0,-28 0 0,26 0 0,-37 0 0,37 0 0,-37 0 0,16 0 0,0 0 0,-16 0 0,16 0 0,-21 0 0</inkml:trace>
  <inkml:trace contextRef="#ctx0" brushRef="#br0" timeOffset="393393">1905 6962 24575,'26'0'0,"-5"0"0,0 0 0,-16 0 0,27 0 0,-30 0 0,9 0 0,9 0 0,-14 0 0,15 0 0,-21 21 0,21-16 0,-16 16 0,16-21 0,-21 0 0,0 0 0,21 0 0,-16 0 0,16 0 0,0 0 0,-16 0 0,16 0 0,10-21 0,-2-16 0,28 9 0,-20-25 0,-14 48 0,-12-37 0,10 37 0,-16-16 0,16 21 0,-21-10 0,0 7 0,0-7 0,0 10 0,21 0 0,-16 0 0,16-21 0,-21 16 0,0-16 0,21 21 0,-16-21 0,16 15 0,-21-14 0,0 20 0,0 0 0,10 0 0,-7 0 0,-3-21 0,-3 15 0,-7-14 0,10 9 0,0 8 0,0-7 0,-21 10 0,16-21 0,-16 16 0,21-16 0,-21 21 0,16 0 0,-16-21 0,0 16 0,16-16 0,-27 21 0,30-21 0,-9 16 0,-10-16 0,16 21 0,-16 0 0,21 0 0,0 0 0,-21 0 0,16 0 0,-37 0 0,27 0 0,-30 0 0,9 0 0,10 0 0,5 0 0,0 0 0,16 21 0,-37-16 0,36 16 0,-25-21 0,8 0 0,7 0 0,-26 0 0,37 21 0,-16-16 0,21 16 0,-21-21 0,16 0 0,-16 0 0,11 0 0,7 0 0,-8 0 0,11 0 0,0 0 0,-20 21 0,14-16 0,-15 16 0</inkml:trace>
  <inkml:trace contextRef="#ctx0" brushRef="#br0" timeOffset="565491">1693 8890 24575,'47'0'0,"0"0"0,-20 0 0,25 11 0,-23-9 0,28 9 0,-20-11 0,-14 0 0,-12 0 0,-11 0 0,20 0 0,-14 0 0,15 0 0,0 0 0,-16 21 0,16-16 0,0 16 0,-16-21 0,37 0 0,-37 0 0,26 0 0,-28 0 0,7 0 0,-10 0 0</inkml:trace>
  <inkml:trace contextRef="#ctx0" brushRef="#br0" timeOffset="600365">1623 10419 24575,'57'0'0,"-16"-1"0,-1 2 0,-7 9 0,0 1 0,7-9 0,-2 1 0,9 18 0,-21-21 0,6 0 0,-30 0 0,9 0 0,9 0 0,-14 0 0,15 0 0,-21 0 0,0 0 0</inkml:trace>
  <inkml:trace contextRef="#ctx0" brushRef="#br0" timeOffset="640705">23989 10137 24575,'26'0'0,"16"0"0,-37 0 0,26 0 0,-7 0 0,13 0 0,-11 0 0,15 0 0,-35 0 0,25 0 0,-28 0 0,7 0 0,11 0 0,-16 0 0,37 0 0,-16 0 0,11 0 0,7 0 0,14 0 0,-27 0 0,11 0 0,-32 0 0,-7 0 0,7 0 0,11 0 0,5 0 0,21 0 0,0 0 0,-10 0 0,-13 0 0,7 0 0,-26 0 0,37 0 0,-37 0 0,37 0 0,-26 0 0,28 0 0,-28 0 0,26 0 0,-16 0 0,31 0 0,-7 0 0,-15 0 0,-2 0 0,-4 0 0,23 0 0,-47 0 0,16 0 0,0 0 0,-16 0 0,16 0 0,-21 0 0,21 0 0,-16 0 0,37 0 0,-37 0 0,16 0 0,-10 0 0,-9 0 0,29 0 0,-25 0 0,36 0 0,-16 0 0,0 0 0,5 10 0,-28-7 0,7 7 0,-10-10 0,21 0 0,-16 0 0,37 0 0,-16 0 0,0 0 0,6 0 0,-30 0 0,30 0 0,-6 0 0,21 0 0,-21 0 0,-5 0 0,10 0 0,-2 0 0,9 0 0,2 0 0,2 0 0,1 0 0,1 0 0,-3 0 0,-2 0 0,1 0 0,9 0 0,-12 0 0,-1 0 0,1 0 0,18 0 0,-20 0 0,3 0 0,19 0 0,-7 0 0,-24 0 0,20 0 0,-8 0 0,-33 0 0,27 0 0,-30 0 0,51 0 0,-12 0 0,13 0 0,5 0 0,-20 0 0,0 0 0,8 0 0,-2 0 0,12 0 0,1 0 0,-30 0 0,17 1 0,4-2 0,-15-4 0,0 0 0,15 4 0,-1-1 0,9-8 0,-25 10 0,-30 0 0,9 0 0,10 0 0,5 0 0,21 0 0,-10 0 0,7 0 0,13 0 0,-15 0 0,24 0 0,-30 0 0,11 0 0,-21 0 0,16 0 0,-37 0 0,27 0 0,-30 0 0,9 0 0,10 0 0,5 0 0,21 0 0,-11 0 0,-12 0 0,7 0 0,-25 0 0,35 0 0,-35 0 0,15-21 0,-21 16 0,0-16 0,20 21 0,-4 0 0,8 0 0,7 0 0,-5 0 0,21 0 0,-10 0 0,-14 0 0,-12 0 0,-11 0 0</inkml:trace>
  <inkml:trace contextRef="#ctx0" brushRef="#br0" timeOffset="770386">1152 12324 24575,'47'0'0,"0"0"0,-10 0 0,28 0 0,-44 0 0,42 0 0,-58 0 0,16 0 0,-21 0 0,0 0 0,21 0 0,-16 0 0,16 0 0,-21 0 0,11 0 0,54 0 0,-28 0 0,16 0 0,1 0 0,-12 0 0,15 0 0,-13 0 0,-28 0 0,26 0 0,-37 0 0,16 0 0,-21 0 0</inkml:trace>
  <inkml:trace contextRef="#ctx0" brushRef="#br0" timeOffset="838930">21778 12912 24575,'47'0'0,"0"0"0,-21 0 0,16 21 0,-26-16 0,7 16 0,-12-21 0,10 0 0,-16 0 0,37 0 0,-37 0 0,16 0 0,0 0 0,-16 0 0,16 0 0,-21 0 0,10 0 0,-7 0 0,28 0 0,-25 0 0,35 10 0,-35-7 0,15 8 0,-1-11 0,-14 0 0,15 0 0,-21 0 0,0 0 0,10 0 0,-7 0 0,28 0 0,-26 0 0,16 0 0,0 0 0,-16 0 0,16 0 0,0 0 0,-16 0 0,48 0 0,-25 0 0,30 0 0,-11 0 0,10 0 0,-17 0 0,1 0 0,2 0 0,1 0 0,3 0 0,0 0 0,-11 0 0,-2 0 0,24 0 0,-32 0 0,-5 0 0,-21 0 0,21 0 0,-6 0 0,30 0 0,-9 0 0,-2 0 0,0 0 0,8 0 0,12 0 0,-1 0 0,-16 0 0,28 0 0,-25 0 0,-7 0 0,-17 0 0,47 0 0,-63 0 0,10 0 0,-7 0 0,28 0 0,-26 0 0,37 0 0,-37 0 0,37 0 0,-37 0 0,16 0 0,-10 0 0,12 0 0,-7 0 0,26 0 0,-37 0 0,16 0 0,0 0 0,-16 0 0,16 0 0,-21 0 0,0 0 0,21 0 0,-16 0 0,16 0 0,-21 0 0,0 0 0</inkml:trace>
  <inkml:trace contextRef="#ctx0" brushRef="#br0" timeOffset="893035">1834 14206 24575,'34'0'0,"-18"0"0,26 0 0,-16 0 0,11 0 0,-14 0 0,-12 0 0,-11 0 0,0 0 0,20 0 0,-14 0 0,15 0 0,-21 0 0,21 0 0,-16 0 0,16 0 0,-21 0 0,0 0 0,21 0 0,-16 0 0,16 0 0</inkml:trace>
  <inkml:trace contextRef="#ctx0" brushRef="#br0" timeOffset="1.04166E6">1787 15358 24575,'0'0'0</inkml:trace>
  <inkml:trace contextRef="#ctx0" brushRef="#br0" timeOffset="1.04285E6">1199 15570 24575,'27'21'0,"-7"-16"0,1 16 0,-15-21 0,25 0 0,-8 0 0,-7 0 0,26 0 0,-16 10 0,0-7 0,16 7 0,-5-10 0,12 0 0,-12 21 0,5-16 0,-37 16 0,26-21 0,-28 0 0,7 0 0,-10 0 0,21 0 0,-16 0 0,16 0 0</inkml:trace>
  <inkml:trace contextRef="#ctx0" brushRef="#br0" timeOffset="1.15866E6">25518 16063 24575,'47'0'0,"0"0"0,-11 0 0,9 0 0,-9 0 0,4-2 0,-1 4 0,-5 19 0,14-19 0,-2 2 0,-25 17 0,44-21 0,-28 0 0,10 0 0,0 0 0,10 10 0,-9-8 0,6-1 0,-8 2 0,3 1 0,0-1-274,0-2 0,0-2 0,2 1 274,4 0 0,1 0 0,3 0-519,-8 0 1,3 0 0,0 0 0,1 0 518,1 0 0,0 0 0,0 0 0,1 0 0,-1 0 0,1 0 0,0 0 0,3 0 0,-5 0 0,2 0 0,1 0 0,0 0 0,-2 0-739,9 0 0,-3 0 0,1 0 1,3 0 738,-12 0 0,2 0 0,1 0 0,0 0 0,-1 0 0,-1 0 0,3 0 0,-1 0 0,-2 0 0,0 0 0,-3 0 0,2 0 0,-3 0 0,0 0 0,-1 0-260,19 0 1,-2 0-1,-4 0 260,-2 0 0,1 0 0,-13-2 0,6-1 0,-2 0 0,-9 1 0,-7 0 0,-3 1 289,19-5 1,-12 2-290,-36 4 1701,26 0-1701,-28 0 3259,7 0-3259,-10 0 0,0 0 0,0 0 0</inkml:trace>
  <inkml:trace contextRef="#ctx0" brushRef="#br0" timeOffset="1.23103E6">19050 16675 24575,'52'16'0,"1"-1"0,-1 1 0,0 0 0,6-3 0,4 0 0,2 0 0,0 0 0,-1 3-1967,-3 2 1,-1 2 0,0 1 0,0-1 0,2-3 1795,4-2 1,3-4-1,-1 0 1,-2-1-1,-6 1 171,6 4 0,-6 0 0,2-3 253,-7-7 0,1-1 1,1-2-1,-1 2-253,-3 2 0,-1 0 0,1 1 0,2-2 0,0-2 0,3-2 0,1 0 0,-3 1 0,-5 1 0,3 4 0,-6 1 0,0-2 374,26-6 1,-16 5-1,-36 16 1,-21-21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30:03.691"/>
    </inkml:context>
    <inkml:brush xml:id="br0">
      <inkml:brushProperty name="width" value="0.05292" units="cm"/>
      <inkml:brushProperty name="height" value="0.05292" units="cm"/>
      <inkml:brushProperty name="color" value="#FF0000"/>
    </inkml:brush>
  </inkml:definitions>
  <inkml:trace contextRef="#ctx0" brushRef="#br0">8043 12277 24575,'26'0'0,"16"0"0,16 0 0,-17 0 0,4 0 0,8-1 0,1 2 0,-1 9 0,-1 1 0,-10-9 0,-1 1 0,7 6 0,-4 3 0,8 9 0,13-16 0,-49 16 0,5-21 0,0 0 0,-16 0 0,16 0 0,0 0 0,-5 0 0,27 0 0,18 0 0,-6 0 0,-18 0 0,2 0 0,6 0 0,8 0 0,2 0 0,-2 0-241,7 0 1,-2 0-1,-3 0 241,3 0 0,-1 0 0,14 0 0,-12 0 0,-38 0 0,-21 0 0</inkml:trace>
  <inkml:trace contextRef="#ctx0" brushRef="#br0" timeOffset="5201">9713 12042 24575,'37'0'0,"-14"0"0,9 0 0,-27 0 0,16 0 0,-21 0 0,0 0 0,21 0 0,-16 0 0,16 0 0,-21 0 0,42 0 0,-1 0 0,-6 0 0,1 0 0,21 0 0,-30 0 0,4 0 0,-28 0 0,7 0 0,-10 0 0,0 0 0</inkml:trace>
  <inkml:trace contextRef="#ctx0" brushRef="#br0" timeOffset="7281">10254 12089 24575,'26'0'0,"-5"0"0,-21 0 0,11 0 0,12 0 0,-7 0 0,26 0 0,-16 0 0,0 0 0,-5 0 0,-21 0 0,0 0 0,10 10 0,14-7 0,-9 7 0,6-10 0,-21 0 0</inkml:trace>
  <inkml:trace contextRef="#ctx0" brushRef="#br0" timeOffset="42809">12606 15193 24575,'47'0'0,"0"0"0,0 0 0,-10 21 0,7-16 0,-28 16 0,5-21 0,-21 0 0,0 0 0</inkml:trace>
  <inkml:trace contextRef="#ctx0" brushRef="#br0" timeOffset="45009">13123 15076 24575,'34'0'0,"3"10"0,-11-7 0,16 7 0,-37-10 0,26 0 0,-28 0 0,7 0 0,-10 0 0,21 0 0,-15 0 0,35 0 0,-35 0 0,15 0 0,-21 0 0,0 0 0,0 0 0</inkml:trace>
  <inkml:trace contextRef="#ctx0" brushRef="#br0" timeOffset="49903">6021 15946 24575,'39'10'0,"13"-7"0,-26 7 0,0-10 0,16 0 0,-36 0 0,14 0 0,-9 0 0,-9 0 0,9 0 0,-11 0 0,21 0 0,5 0 0,0 0 0,-5 0 0,0 0 0,-16 0 0,37 21 0,-37-15 0,27 14 0,-9-20 0,-7 0 0,5 0 0,-21 0 0,21 0 0,-16 0 0,16 0 0,0 0 0,-16 0 0,26 0 0,-28 0 0,28 0 0,-26 0 0,16 0 0,-21 0 0,21 0 0,-16 0 0,16 0 0</inkml:trace>
  <inkml:trace contextRef="#ctx0" brushRef="#br0" timeOffset="54746">11618 15969 24575,'26'0'0,"16"0"0,-26 0 0,49 0 0,-29 0 0,1 0 0,0 0 0,2 0 0,11 0 0,-1 0 0,14 0 0,-19 0 0,7 0 0,-2 0 0,5 0 0,-1 0 0,11 0 0,0 0 0,-8 0 0,-2 0 0,-6 0 0,0 0 0,10 0 0,5 0 0,-9 0 0,5 0 0,-3 0 0,-5 0 0,-2 0 0,0 0-429,6 0 1,0 0-1,0 0 429,-1 0 0,0 0 0,-3 0 0,6 0 0,-1 0 0,-12 0 0,2 0 0,0 0 0,18 1 0,0-2 0,-3-4 0,1 0 0,-12 4 0,3 1 0,-7-2 157,-12-3 0,-1 0-157,17 4 0,-5 2 0,-17-1 0,9-21 0,5 16 0,-6-16 0,2 19 0,5 4 0,0-2 0,1 0 0,2 0 0,2 0 0,8 0 0,0 0 486,-16 0 0,-2 0-486,8 1 0,0-2 0,-5-9 0,-4-1 0,5 6 0,-9-6 0,-1 1 0,5 10 0,-11 0 0,16 0 0,-37 0 0,26 0 0,-7 0 0,-8 0 0,5 0 0,-21 0 0</inkml:trace>
  <inkml:trace contextRef="#ctx0" brushRef="#br0" timeOffset="57931">20743 7856 24575,'26'10'0,"-5"-7"0,-21 7 0,0 11 0,21 5 0,-15 32 0,14-9 0,-18-9 0,-4-1 0,2-8 0,0 21 0,0-28 0,21 12 0,-15-10 0,14 16 0,-20-36 0,0 25 0,0-8 0,0 14 0,0-11 0,0 16 0,0-37 0,0 37 0,0-26 0,0 7 0,0-12 0,0 9 0,0 7 0,0 20 0,0-21 0,0 5 0,0-28 0,0 28 0,0-26 0,0 16 0,0-21 0,0 21 0,0-16 0,0 16 0,0-21 0,0 0 0,0 21 0,0-16 0,0 16 0,0-21 0</inkml:trace>
  <inkml:trace contextRef="#ctx0" brushRef="#br0" timeOffset="84216">23730 7150 24575,'45'6'0,"-1"1"0,11 9 0,-3-1 0,11-9 0,-22 13 0,2 3 0,4-9 0,-3 1 0,8 22 0,-6-25 0,-6 2 0,-19 18 0,21-26 0,-42-5 0,73-78 0,-50 35 0,4-6-543,10 8 0,13-6 1,5-3-1,-3 1 0,-8 4 543,-9-2 0,-6 3 0,9-6-616,-3 11 0,9-4 0,4-4 1,4-1-1,1-1 0,-2 0 0,-3 1 1,-6 2 615,-3 0 0,-4 1 0,-3 0 0,0 1 0,2-1 0,3-2 0,2 5 0,2-1 0,3-2 0,1 1 0,0-1 0,-2 2 0,-2 1 0,-4 2 0,4-8 0,-4 0 0,-2 3 0,-1 3 0,-1 2-317,12-6 1,-2 4-1,-8 8 317,2-3 0,-16-5 0,-21 37 0,0-16 0</inkml:trace>
  <inkml:trace contextRef="#ctx0" brushRef="#br0" timeOffset="85750">27070 8561 24575,'0'-26'0,"0"5"0,31 42 0,-23-16 0,31 10 0,22 4 0,-4-1 0,-11-2 0,2-3 0,8-2 0,7 0 0,-10 4 0,-13 7 0,-9-2 0,0-15 0,-10 16 0,-16-21 0,37-21 0,-24-23 0,1-12 0,9 14 0,6-2 0,6-8-848,-13 13 0,2-6 0,3-4 0,1-3 0,2-1 0,0 1 0,-1 1 0,-1 3 848,2-1 0,-1 3 0,1 1 0,-1 0 0,2-1 0,1-2 0,3-3 0,-5 8 0,2-3 0,1-1 0,2-2 0,0 0 0,1-1 0,0 0 0,0 1 0,-1 1 0,-1 1 0,-2 3-378,5-7 1,-1 2-1,0 1 1,-1 1 0,0 1-1,-1 1 1,-1-1 0,0 1 377,0-1 0,0-1 0,0 1 0,-1 1 0,-1 1 0,-1 2 0,-1 1-341,15-13 0,0 3 1,-5 4-1,-11 6 341,-12 3 0,-6 8 0,6 9 0,-21 21 0</inkml:trace>
  <inkml:trace contextRef="#ctx0" brushRef="#br0" timeOffset="87525">30786 8255 24575,'26'0'0,"-5"0"0,31 21 0,-2 5 0,7 6-1554,-16-8 0,3 4 0,0 1 0,-3-3 1554,0-2 0,-2-2 0,-1 2 0,4 8 0,-1 2 0,-9-6 1828,-6-1-1828,0-1 1000,-5-26-1000,-11-26 0,13-6 0,14-13 0,7-6 0,2 0 0,-5 5-1189,-4 5 1,-2 3 0,2-1 0,6-8 1188,-9 9 0,4-4 0,2-3 0,4-4 0,1-1 0,1-2 0,1 0 0,-1-1 0,0 1 0,-1 2-223,-4 3 0,1 0 0,0 0 0,0-1 0,0 0 1,0 0-1,1 0 0,-1 0 0,0 0 0,0 0 0,0 0 223,1-1 0,-1 0 0,0 1 0,-1-1 0,1 0 0,0 0 0,0 0 0,1 0 0,-1-1 0,1 0 0,0 0 0,-3 4 0,0-1 0,1-1 0,0 0 0,0 0 0,0-1 0,1 1 0,-1 0 0,-1 0 0,1 1 0,-2 1 0,0 1 0,-2 1 0,5-4 0,0-1 0,-1 1 0,-2 3 0</inkml:trace>
  <inkml:trace contextRef="#ctx0" brushRef="#br0" timeOffset="93712">20202 6727 24575,'37'18'0,"0"0"0,4 4 0,-4 1 0,-8 13 0,2-10 0,-10 16 0,-16-37 0,16 16 0,0-21 0,-16 0 0,37-21 0,-5-3 0,4-9 0,-2-5 0,2-7 0,2 0-552,-3 9 0,3-1 1,0 0-1,-1-2 552,-1-6 0,0-1 0,-1-2 0,2 1-862,3 2 0,1 1 1,0-2-1,0-4 862,-11 6 0,0-4 0,1-1 0,-1-1 0,0 1 0,1 4 0,3 0 0,1 2 0,1 2 0,-1-1 0,-2-1 0,1-6 0,1-2 0,-2-1 0,-2 5 0,-3 8 0,12-7 0,-7 11 0,4 4 0,-42 31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31:49.112"/>
    </inkml:context>
    <inkml:brush xml:id="br0">
      <inkml:brushProperty name="width" value="0.05292" units="cm"/>
      <inkml:brushProperty name="height" value="0.05292" units="cm"/>
      <inkml:brushProperty name="color" value="#FF0000"/>
    </inkml:brush>
  </inkml:definitions>
  <inkml:trace contextRef="#ctx0" brushRef="#br0">1529 4728 24575,'26'0'0,"16"0"0,-16 20 0,0-14 0,-5 35 0,-11-35 0,-7 15 0,7-21 0,11 0 0,-16 0 0,16 10 0,-21-7 0,0 7 0,0-10 0,21 0 0,-15 0 0,35-10 0,-4-14 0,-2 7 0,0-2 0,-9-4 0,1-1 0,26-4 0,1-2 0,-25-5 0,-1 0 0,18 7 0,0 3 0,-15 1 0,-5 4 0,0 9 0,16-10 0,-37 16 0,16-16 0,-21 21 0</inkml:trace>
  <inkml:trace contextRef="#ctx0" brushRef="#br0" timeOffset="11495">1505 6844 24575,'13'26'0,"19"-5"0,-27 0 0,37-16 0,-37 16 0,16-21 0,-21 11 0,0-9 0,0 9 0,21-11 0,-16 0 0,26 0 0,-7 0 0,6-3 0,8-5 0,11-8 0,9-6 0,5-5-652,-17 6 0,3-3 0,3-2 0,1 0 0,0-2 0,-1 1 652,1 1 0,0-2 0,-1 1 0,1-1 0,0 0 0,0-2 0,2-2 0,2-2 0,-1-2 0,-1 2 0,-2 2 0,-5 4 0,13-4 0,-6 4 0,-7 2 0,-4-5 0,-9 10 0,-15 21 0,-20 0 0</inkml:trace>
  <inkml:trace contextRef="#ctx0" brushRef="#br0" timeOffset="97124">18462 8091 24575,'52'0'0,"1"0"0,0-6 0,5-3 0,0 3 0,-1 3 0,0 3 0,5-2-2458,0-3 0,6 0 1,0-1-1,-3 1 2408,-9 1 0,-2 1 1,0 1-1,2 0 50,7 1 0,2 1 0,0 0 0,-5-1 641,3-2 1,-5-1-1,4 0-641,-2 0 0,3-1 0,0-1 0,-3 0 0,4-1 0,-4-2 0,4-1-1,-3-1 0,3-1 0,1 0 0,-1 0 1,-4 2 0,1 1 0,-2 0 0,-4 0 0,-3 1 0,-2 1 0,2-1 0,2 0 0,5 1 0,-1-1 0,-4 0-175,-5-1 1,-4 0 0,2 0 174,11 1 0,3 0 0,0-2 0,0-4 0,-1-2 0,-1 5 0,-3 7 0,-1 4 0,-1-2 0,-1-4 0,-1-2 0,2 1 772,-2 6 1,2 2 0,1 0-1,-1-2-772,-2-3 0,-1-2 0,0 0 0,-1 2 0,5 2 0,-2 1 0,3-2 0,-2-3 0,2-4 0,0 1 0,-5 3 0,14 5 0,-2-1 0,-2-7 0,3-3 0,-3 2 0,-16 8 0,-3 3 0,4-5 0,4-9 0,5-5 0,-1-1 0,-4 6 123,14 7 0,-3 2-123,-7-10 0,2-3 0,-6 6 1022,-7 9 0,-8 4-1022,-9-2 761,16 0-761,-37 0 1983,16 0-1983,-21-11 509,11 9-509,-9-9 0,9 11 0,10 0 0,-16 0 0,16 0 0</inkml:trace>
  <inkml:trace contextRef="#ctx0" brushRef="#br0" timeOffset="103179">27611 7973 24575,'55'21'0,"-14"-16"0,6 11 0,6 0 0,10-13 0,2-4 0,-4 6 0,6 1-1403,-14-1 1,5 1 0,3-1 0,-1 0 1402,2-3 0,0-2 0,1 1 0,1 1 0,-5 1 0,2 2 0,1 0 0,-1 0 0,-1-2 0,-4-2 0,0-1 0,-1 0 0,-1-1 0,0 1 0,7 0 0,0 1 0,-2 0 0,-2-3 0,3-4 0,-2-3 0,1 3 0,-8 4 0,1 2 0,1-1 0,0-1 0,4-5 0,0-2 0,0 0 0,-3 2 0,2 5 0,-2 2 0,1 0 0,10-4 0,1 0 0,-12 1 1674,4 3-1674,7 0 226,-34 0 1,-25 0 0,15 0 0</inkml:trace>
  <inkml:trace contextRef="#ctx0" brushRef="#br0" timeOffset="335343">1317 8914 24575,'26'26'0,"16"-5"0,-37 0 0,16-16 0,-21 16 0,21 0 0,-16-16 0,37 26 0,-37-28 0,16 28 0,-21-25 0,0 15 0,0-21 0,0 0 0,0 20 0,0-14 0,11 15 0,-9-21 0,9 0 0,-11 0 0,21 0 0,-16 0 0,16 0 0,-21 0 0,0 0 0,21 0 0,-16 0 0,47-21 0,-2-16-656,-15 12 1,7-7 0,4-1 0,-2 0 655,-2 2 0,-1 0 0,1-1 0,0-2 0,9-6 0,1-3 0,-1 1 0,-4 3-555,0 0 0,-3 3 1,-6 3 554,-8 4 0,-3 1 0,7-4 0,-5 1 0,-8 0 0,23-16 0,-33 15 2377,-11 30-2377,0-9 1908,20-9-1908,7 14 0,10-22 0,4-6 0,-14 12 0,1 2 0,13-5 0,-4 0 0,-11-6 0,16 31 0,-37 0 0,16 0 0,-21 0 0,0 0 0</inkml:trace>
  <inkml:trace contextRef="#ctx0" brushRef="#br0" timeOffset="357947">1082 11125 24575,'57'20'0,"-28"-14"0,23 25 0,-26-28 0,11 28 0,-13-26 0,7 37 0,-26-37 0,37 16 0,-37-21 0,27-15 0,9-12 0,-1-11 0,7-7 0,-11 18 0,8-3 0,5-1 0,1-1 0,1 0 0,-2-2-950,1-2 1,-2-2 0,0-1 0,2 0-1,2 0 1,3 0 949,-8 9 0,3 0 0,3-1 0,0 1 0,1 0 0,0-1 0,-1 1 0,-2 0 0,-3 1 0,9-10 0,-2 0 0,-3 0 0,0 1 0,1 1 0,2 1 0,-4 7 0,3 0 0,1 1 0,-1 1 0,-2 2 0,-3 0 0,-6 3-77,11-10 1,-8 3-1,0 3 77,2 4 0,0 3 0,-13 8 0,-14 11 0,-21 0 0</inkml:trace>
  <inkml:trace contextRef="#ctx0" brushRef="#br0" timeOffset="592780">870 13288 24575,'26'0'0,"-5"0"0,-21 11 0,21-9 0,-16 9 0,16-11 0,-21 0 0,11 0 0,-9 0 0,30 0 0,-27 21 0,16-16 0,-21 16 0,21-21 0,5 0 0,31 0 0,-28 0 0,23 0 0,-26 0 0,20 1 0,8-2 0,-10-7 0,3-5 0,5-4 0,4-4 0,-4 1-496,-6 5 1,-1-4 495,6-11 0,3-9 0,-7 4 0,-17 7 0,0 1 0,27-8 0,-4-3 0,-38 3 0,-2 5 0,19 14 0,-32-26 0,21 37 0,-16-47 0,16 44 0,-21-44 991,21 46-991,-16-36 0,16 37 0,-21-37 0,0 37 0,0-16 0,0 21 0</inkml:trace>
  <inkml:trace contextRef="#ctx0" brushRef="#br0" timeOffset="595232">1505 14911 24575,'34'11'0,"-18"12"0,26-7 0,-37 5 0,16 0 0,-21-16 0,0 16 0,0-21 0,0 21 0,0-16 0,21 16 0,-16-21 0,26 0 0,-7-21 0,5 9 0,10-2 0,3-10 0,8-8 0,2-2 0,-6 3-324,-4 5 1,-3 3-1,3-3 324,10-4 0,5-2 0,-2 0 0,-12 3 0,-14-2 0,-6 4 0,21 1 0,-33 5 0,-11 21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42:58.065"/>
    </inkml:context>
    <inkml:brush xml:id="br0">
      <inkml:brushProperty name="width" value="0.05292" units="cm"/>
      <inkml:brushProperty name="height" value="0.05292" units="cm"/>
      <inkml:brushProperty name="color" value="#FF0000"/>
    </inkml:brush>
  </inkml:definitions>
  <inkml:trace contextRef="#ctx0" brushRef="#br0">2869 3740 24575,'21'-26'0,"16"26"0,4 8 0,11 7 0,-2-2-2245,6 2 0,1-1 2245,-7-2 0,3 0 0,-7-5 687,-10-7 1,-4 0-688,12 21 731,-7-16-731,10 16 0,-21-21 0,-5 0 2384,0 0-2384,-16 0 0,47 0 0,-23 0 0,4 0 0,2 0 0,15 0 0,-14 0 0,6 0 0,-37 0 0,16 0 0,0 0 0,-16 0 0,16 0 0,-21 0 0,0 0 0</inkml:trace>
  <inkml:trace contextRef="#ctx0" brushRef="#br0" timeOffset="1267">10466 3787 24575,'55'0'0,"-2"5"0,16 4 0,5 1 0,-9-3 0,-13-4 0,-4-1 0,6 1-1708,4 2 1,9 1-1,2 1 1,-4 0-1,-8-1 1708,-7 1 0,-6 0 0,3 0 0,6 0 0,4-1 0,2 1 0,0-1-99,-1 1 1,-1 0-1,2 0 1,2-1 98,-4-1 0,3 0 0,1-1 0,-2 0 0,-3-2 318,-1 0 1,-3-3 0,-1 1-1,-3-1-318,6 1 0,-3 0 0,-7 0 0,14 0 0,-27 0 3969,-29 0-3969,9 0 2914,-11 0-2914,0 0 0,0 0 0</inkml:trace>
  <inkml:trace contextRef="#ctx0" brushRef="#br0" timeOffset="2828">21614 3904 24575,'49'0'0,"1"0"0,5 0 0,5 0 0,0 0 0,-8 0 0,-2 0 0,7 0-1466,0 1 1,5-1 0,4 1 0,1-1 0,-3-2 1465,-1 0 0,-1-2 0,0-1 0,1 0 0,1 1 0,-4-1 0,0 1 0,2 0 0,0 0 0,0-1 0,1 0 0,1 0 0,1-1 0,0-1 0,-1 1 0,-1-1 0,-3 2 158,-2-1 0,-1 1 0,-2 1 0,-3-1 0,-2 1-158,11 0 0,-4 0 0,-5 2 0,4 1 0,-13 2 0,-22-1 0</inkml:trace>
  <inkml:trace contextRef="#ctx0" brushRef="#br0" timeOffset="43168">4516 10584 24575,'60'10'0,"0"1"0,-9-3 0,3 1 0,0 0 0,3-1 0,1 1 0,2 0-1854,-5-1 1,3 1 0,-1 0 0,-5-4 1853,13-3 0,-2-1-343,-3 1 1,3 1 0,-5 2 342,-1 6 0,-2-1 647,6-8 1,-7 1-648,-4 18 0,-19-21 0,-31 0 0</inkml:trace>
  <inkml:trace contextRef="#ctx0" brushRef="#br0" timeOffset="44168">7596 10701 24575,'40'-10'0,"12"8"0,11 1 0,-11-2 0,4-1 0,3 1-2360,-1 2 1,4 1 0,2 0-1,-2 1 2360,-5-1 0,0 0 0,0 0 0,1 0 0,6 0 0,1 0 0,-1 0 0,-3 0 305,2 0 0,-3 1 0,3-2-305,-5-3 0,4-2 0,-2-1 0,-5 3 0,12 2 0,-6-1 0,6-9 0,-19 3 0,-43 9 0,16 0 0</inkml:trace>
  <inkml:trace contextRef="#ctx0" brushRef="#br0" timeOffset="46822">5268 11713 24575,'42'0'0,"0"0"0,6 0 0,6 0 0,3 0 0,6 0 0,-3 0-526,-13 0 1,-3 0 0,3 0 525,15 1 0,3 1 0,-1-5-391,1-9 1,-1-5 0,-5 4 390,0 8 0,-3-1 0,-7-7 0,1-4 0,-2 5 0,7 12 0,-3 0 325,-2-10 0,-1 0-325,-3 7 0,0 0 0,7-8 0,-10 1 0,-27 10 0,26 0 751,-16 0-751,11 0 1346,-14 0-1346,11-3 0,5-4 0,5-5 0,1 0 0,6 4 0,0 1 0,-4-5 0,-5 3 0,2 9 0,-7 0 0,-11 0 0,-5 0 0,0 0 0,-6 0 0,9 0 0,-14 0 0,11 0 0,-15 0 0,14 0 0,1 0 0,-15 0 0,14 0 0,-20 0 0,21 0 0,-15 0 0,15 0 0,-11 0 0,-7 0 0,7 0 0,11 0 0,5 0 0,0 0 0,-5 0 0,-21 0 0,0 0 0,0 0 0</inkml:trace>
  <inkml:trace contextRef="#ctx0" brushRef="#br0" timeOffset="51477">9713 12536 24575,'37'0'0,"7"0"0,14 0 0,1-9 0,7-3-2427,-18 4 0,2-1 1,1 0 2426,7-3 0,1 0 0,2-1 0,4-2 0,2-1 0,-6 3 1040,-1 4 1,-2 2-1041,6-5 0,-5 3 0,-2 9 1161,-31 0-1161,-5 0 0,-11-21 0,-7 16 0,8-16 0</inkml:trace>
  <inkml:trace contextRef="#ctx0" brushRef="#br0" timeOffset="93059">7338 12606 24575,'47'0'0,"10"0"0,-7 21 0,7-16 0,-30 16 0,25-21 0,-23 0 0,28 0 0,-10 0 0,0 21 0,-10-16 0,7 16 0,-28-21 0,26 0 0,-37 0 0,16 0 0,0 0 0,-16 0 0,16 0 0,-11 0 0,-7 0 0,28 0 0,-26 0 0,37 0 0,-5 0 0,7 0 0,3 0 0,11 0 0,-15 0 0,0 0 0,15 0 0,-27 0 0,32 0 0,-48 0 0,30 0 0,-30 0 0,48 0 0,-21 0 0,8 0 0,-11 0 0,-5 0 0,-24 0 0,42 0 0,-49 0 0,28 0 0,-25 0 0,15 0 0,-21 0 0,0 0 0,0 0 0</inkml:trace>
  <inkml:trace contextRef="#ctx0" brushRef="#br0" timeOffset="94498">5104 13829 24575,'47'0'0,"10"0"0,-7 0 0,7 0 0,1 0 0,-11 0 0,8 0 0,4 0 0,8 0 0,3 0-1057,-9 2 0,2 1 0,2 0 1,2 0 1056,-5-2 0,4-1 0,0 0 0,-2 0 0,-4 1 0,-3 2 0,-4 0 0,-2 0 0,0-1 0,16-2 0,-2 0 0,-11 0 967,8 0-967,-4 0 0,-35 0 0,-12 0 0,10 0 0,-16 0 3260,16 0-3260,-21-11 0,21 9 0,5-9 0,31 11 0,-7 0 0,8 0 0,-1 0 0,-21 2 0,-1-4 0,6-19 0,1 16 0,-21-16 0,-16 21 0,16 0 0</inkml:trace>
  <inkml:trace contextRef="#ctx0" brushRef="#br0" timeOffset="96538">10960 13406 24575,'55'0'0,"-1"0"0,-4 5 0,2 3 0,3 0 0,-6-2 0,2 0 0,1 1 0,3 0-1941,0 0 1,3 0 0,2 1 0,-2 0-1,-5-1 1941,11 1 0,-6 0 0,3-1 0,-3-3 0,2-1 0,0-1 0,-5-1 785,-4 0 0,-4-1 1,-1-1-786,12 1 0,-4 0 0,-11 0 0,-8 0 0,-14 0 0</inkml:trace>
  <inkml:trace contextRef="#ctx0" brushRef="#br0" timeOffset="97965">3857 15146 8191,'42'-26'0,"0"5"768,8 17 0,16 6 0,3 0-768,-8-2 0,3 0 0,4 0 0,3 0 0,-16 0 0,3 0 0,3 0 0,1 0 0,1 0 0,1 0 0,-1 0 0,-2 0 0,0 0 0,2 0 0,0 0 0,0 0 0,0 0 0,0 0 0,-1 0-111,-1 0 0,0 0 1,1 0-1,-1 0 1,-1 0-1,-1 0 1,-1 0-1,-2 0 111,6 0 0,-1 0 0,-3 0 0,0 0 0,-3 0 0,-1 0 0,12 0 0,-1 0 0,-5 0 0,-5 0 1070,8 0 1,-9 0-1071,-15 0 0,-5 0 3792,11 0-3792,-14 0 2248,-5 0-2248,0 0 6784,16 0-6784,-37 0 0,16 0 0,-21 0 0</inkml:trace>
  <inkml:trace contextRef="#ctx0" brushRef="#br0" timeOffset="109276">19591 9502 24575,'57'0'0,"-22"0"0,1 0 0,1 0 0,-1 0 0,0 0 0,-1 0 0,22 0 0,1 0 0,-9 0 0,-12 0 0,5 0 0,-37 0 0,16 0 0,-21 0 0,0 0 0,21 0 0,-16 0 0,26 0 0,-28 0 0,7 0 0,11 0 0,-15 0 0,14 0 0</inkml:trace>
  <inkml:trace contextRef="#ctx0" brushRef="#br0" timeOffset="111554">21073 9996 24575,'34'0'0,"0"0"0,28 0 0,-12 0 0,-19 0 0,-31 0 0,0 0 0,0 0 0</inkml:trace>
  <inkml:trace contextRef="#ctx0" brushRef="#br0" timeOffset="112289">21073 10160 24575,'26'0'0,"16"0"0,-16 0 0,21 0 0,-21 0 0,5 0 0,-28 0 0,7 0 0,11 0 0,-16 0 0,16 0 0,-21 0 0</inkml:trace>
  <inkml:trace contextRef="#ctx0" brushRef="#br0" timeOffset="113381">20955 10842 24575,'26'0'0,"-5"0"0,0 0 0,-16 0 0,27 0 0,-30 0 0,30 0 0,-27 0 0,37 0 0,-37 0 0,16 0 0,0 0 0,-16 0 0,16 0 0,-21 0 0,0 0 0</inkml:trace>
  <inkml:trace contextRef="#ctx0" brushRef="#br0" timeOffset="151028">28340 11125 24575,'-13'0'0,"2"0"0,-10 0 0,16 0 0,-16 0 0,21 20 0,0-14 0,-21 25 0,16-7 0,-6 13 0,1 4 0,10 6 0,0-3 0,0-2 0,0-5 0,0-11 0,0 26 0,0-23 0,0 9 0,0 2 0,0 2 0,8 17 0,5 0 0,13-10 0,-12-9 0,-2-1 0,9 3 0,-10-37 0,-9 16 0,30-21 0,25 21 0,-21-8 0,4 0 0,3-2 0,5 1 0,-3 1 0,1 11 0,-1-3 0,8-12 0,-4-2 0,9 13 0,-11-20 0,0 0 0,-21 0 0,-5 0 0,-11 0 0,-7 0 0,49 0 0,-10 0 0,11 0 0,6 0 0,-10 0 0,2 0-837,-3 0 1,3 0 0,-1 0 836,7 0 0,-2 0-431,-6 0 1,-4 0 430,20 0 0,-49-20 0,5 14 0,0-15 0,-16 21 2388,16-10-2388,-21 7 982,21-7-982,-16-11 0,16 16 0,-11-37 0,14 16 0,-8-21 0,5 21 0,-21 5 0,21 10 0,-16-12 0,15-5 0,2-2 0,-7-12 0,-4 9 0,2 1 0,18-4 0,-26 9 0,16-14 0,-21 35 0,0-15 0,-21 21 0,16 0 0,-16 0 0,11 0 0,-14-10 0,9 7 0,-6-7 0,0 10 0,-5 0 0,-11-21 0,13 16 0,-7-16 0,5 21 0,0 0 0,-16 0 0,26-21 0,-23 17 0,-8 3 0,-10-20 0,-10 19 0,0 4 0,10-2 0,13 10 0,2 1 0,5-6 0,11 16 0,-16-21 0,26 0 0,-7 0 0,-8 0 0,-16 21 0,5-16 0,-3 16 0,14-21 0,26 0 0,-37 0 0,37 0 0,-37 0 0,37 10 0,-16-7 0,21 7 0,0-10 0,0 0 0</inkml:trace>
  <inkml:trace contextRef="#ctx0" brushRef="#br0" timeOffset="154216">29304 12606 24575,'-26'0'0,"5"0"0,21 21 0,-21-16 0,16 16 0,-16 0 0,21-16 0,-10 16 0,7 0 0,-8-16 0,11 16 0,-20 0 0,14-15 0,-15 14 0,1-9 0,14-9 0,-15 30 0,21-27 0,-20 16 0,14 0 0,-15-16 0,11 37 0,7-37 0,-28 26 0,26-28 0,-16 28 0,0-25 0,16 35 0,-37-35 0,37 36 0,-37-37 0,37 26 0,-16-28 0,21 7 0,-11 11 0,9-16 0,-9 16 0,-10 0 0,-5 5 0,0 0 0,5-5 0,0-10 0,16-9 0,-26 30 0,7-6 0,8 0 0,-14-5 0,-2 0 0,11 5 0,-24 0 0,35-5 0,-11-11 0,16-7 0,-16 7 0,0-10 0,16 21 0,-16-15 0,0 35 0,16-35 0,-27 15 0,30-21 0,-9 20 0,11-14 0,-21 15 0,16-21 0,-16 0 0,0 10 0,16 14 0,-23-5 0,-7-2 0,-6 9 0,-6 9 0,-8 3 0,9-15 0,-2-2 0,3 1-1294,-4 10 1,2 1 1293,5-7 0,-1-1 0,7-3 0,0 4 0,4-14 0,-2 3 0,4 16 0,-2 0 0,-17-20 0,-7-1 0,14 13 0,-4 9 0,-1 2 0,2-5-1173,-7-4 1,0-4 0,-1 3 1172,6 1 0,-1 3 0,1-1 0,4-2 0,-17 4 0,5-1-329,-1 5 1,-1 0 328,-2-7 0,-2 0 0,10-3 0,-1 1 0,1-1 0,9-3 0,2 0 0,-1-2 0,-23 5 0,5 1 0,23-1 0,-1 1 0,-9-4 0,-5 0 0,4-2 0,8-4 0,2 0 991,-13 14 1,1-3-992,-3-20 0,2 37 0,17-33 0,-7-3 0,-11 7 0,-8 3 0,4 0 1490,5 2 0,-1 0-1490,3-6 0,-6 0 0,1 0 0,9-1 447,8 3 1,1-2-448,-12-1 0,-7-1 0,6 1 0,13 1 0,0-1-799,-27-4 0,-2 2 799,24 11 0,-3 2 0,-12-11 0,-7-5 0,4 3 0,-4 9 0,-2 1 0,8-7 0,-7 0 0,0-1 0,10-2 0,4-1 0,1 0 0,-4-2 0,-5 1 0,7 1-11,10 3 0,2-2 11,-27-6 0,2 0 0,30 7 0,0 1 0,-17-10 0,-4-2 0,1 1 0,-1 0-185,6 0 0,-2 0 1,-1 0 184,-10 0 0,-3 0 0,3 0 0,8 0 0,2 0 0,1 0 0,3 0 0,0 0 0,0 0-147,-3 0 1,-1 1 0,3-2 146,-10-10 0,4 1 0,6 8 0,1-2 0,-13-16 0,3-1 0,21 13 0,1 0 0,-18-14 0,2 0 0,-7 6 1508,14-5-1508,-14 0 0,9 4 0,-6-3-1018,5 4 1,-3-1-1,2 1 1018,-12-3 0,-2 1 0,17 7 0,-4-1 0,1 1 0,6 3 612,-5 5 1,3 1-613,-12-7 0,3-3 215,19 1 1,9 1-216,12 5 0,-26-16 0,37 21 3405,-16 0-3405,21 0 0,-21 0 0,16 0 0,-16-10 0,21 7 0,0-7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46:10.062"/>
    </inkml:context>
    <inkml:brush xml:id="br0">
      <inkml:brushProperty name="width" value="0.05292" units="cm"/>
      <inkml:brushProperty name="height" value="0.05292" units="cm"/>
      <inkml:brushProperty name="color" value="#FF0000"/>
    </inkml:brush>
  </inkml:definitions>
  <inkml:trace contextRef="#ctx0" brushRef="#br0">13617 6397 24575,'26'0'0,"6"0"0,-30 0 0,9 0 0,10 0 0,-16 0 0,16 0 0,-21 0 0,21 0 0,-16 0 0,16 0 0,0 0 0,-16 0 0,26 0 0,-28 0 0,28 0 0,-25 21 0,14-15 0,-20 14 0,0-20 0</inkml:trace>
  <inkml:trace contextRef="#ctx0" brushRef="#br0" timeOffset="76827">22836 8679 24575,'14'0'0,"-4"0"0,11 0 0,-16 0 0,58 0 0,-21 0 0,1 0 0,5 0 0,0 0 0,-2 0 0,-8 0 0,0 0 0,8 0 0,-3 0 0,6 0 0,-12 0 0,5 0 0,-16 0 0,11 0 0,7 0 0,-28 0 0,25 0 0,-35 0 0,15 0 0,-21 0 0,0 0 0</inkml:trace>
  <inkml:trace contextRef="#ctx0" brushRef="#br0" timeOffset="82228">28316 7479 24575,'11'13'0,"-9"19"0,30-6 0,-27 21 0,16-21 0,-21 5 0,21-28 0,-16 7 0,16-10 0,0 0 0,15 0 0,9-19 0,10-12 0,0-2-1232,-7 5 1,-1-1 0,4-8 1231,-13 4 0,3-5 0,3-4 0,0-3 0,0-1 0,-2 1 0,-2 4 0,3-6 0,-4 1 0,0 1 0,1-2 0,2-4 0,-3 7 0,2-4 0,3-3 0,0-1 0,0 0 0,-3 3 0,-3 3 0,-5 4 0,2-4 0,-6 5 0,-1 2 0,3-2 0,15-11 0,5-4 0,-5 7 0,-22 15 0,-21 19 0,8-6 0</inkml:trace>
  <inkml:trace contextRef="#ctx0" brushRef="#br0" timeOffset="163992">27070 6468 24575,'-26'-11'0,"-16"9"0,37-9 0,-37 11 0,26 0 0,-28 11 0,7-9 0,-10 30 0,9-19 0,-2 0 0,3 9 0,-2 3 0,-19 4 0,1-1 0,18-2 0,2-2 0,2-6 0,2 1 0,-11 23 0,15-26 0,0 4 0,8 16 0,2 8 0,-3-1-1234,-8-8 0,-3-1 0,4 4 1234,7 14 0,4 7 0,-5 0 0,-5-7 0,-6 2 0,-2 0 0,4 0 0,5-3 0,2-2 0,0 2 0,-3 2 0,2-7 0,-4 3 0,-1 1 0,0-1 0,2-1 0,4-3 0,0 4 0,3-4 0,1 0 0,-3 2 0,-2 1 0,-4 3 0,-1 1 0,3-3 0,5-6-365,-2 14 1,3-2 364,3-8 0,-2 4 0,1 0 0,1-4 0,-6 16 0,6-3 0,12-17 0,4 1 0,-3 2 0,-7 11 0,-3 2 0,3 3-1329,9-6 0,4 3 0,1 1 0,-3-2 1329,-3-6 0,-1-1 0,-1 0 0,4 4 0,3 0 0,2 3 0,1 1 0,3 1 0,4-2-380,4 0 1,4 0 0,3 0 0,2-1 0,1-1 379,1 1 0,2-2 0,1 0 0,1 0 0,0 0 0,0 3 0,0 0 0,1 0 0,0-2 0,1-3 0,4-1 0,1-4 0,0-2 0,1 1 269,-1-1 1,0 0 0,1-1 0,0-2-270,9 6 0,0-3 0,3 0 0,-6-7 0,2-1 0,2 0 0,4-1-234,-2-3 0,4 1 0,1 0 0,2-3 0,-2-3 234,-5-7 0,-1-1 0,1-3 0,3-1 0,4 1 110,-6-2 0,4 0 1,3-1-1,1 1 1,2-1-1,-1-1 1,0-2-1,-2-1-110,5-1 0,0-1 0,-1-2 0,1-2 0,-1 0 0,-2 0 0,0-1 0,3-1 0,-2 1 0,-1-2 0,-1 0 0,1-2 0,1-1 0,4-1 0,2-2 0,0-1 0,-1-1 0,-3-1 0,-3 0 0,5-3 0,-5-1 0,0-2 0,5-3-95,-14 2 1,3-2-1,2-1 1,1-2-1,0 0 1,0-1 0,-1 0 94,0-1 0,1 0 0,0-1 0,0-1 0,-1 0 0,-1 0 0,-2-1 0,4-3 0,-2 0 0,-2 0 0,1-2 0,-1 0 0,0-2 0,3-2 0,1-2 0,0 0 0,-1-1 0,-3-2 0,-5 1-150,-2-2 0,-5-1 1,-2-1-1,-1-1 1,-1 0 149,0-1 0,-2-1 0,-1-1 0,0-1 0,1-3 0,-3 4 0,2-3 0,1-1 0,-1-1 0,-1 0 0,-3 1 0,-4 2-60,2-13 1,-6 3 0,-1-1 0,4-4 59,-3 11 0,4-4 0,1-2 0,1-1 0,-2 1 0,-3 0 0,-4 2 0,-2-6 0,-4 2 0,-3 1 0,-2-3 0,1-3 0,1 4 0,-1-4 0,0-3 0,-1 0 0,-1 0 0,-1 3 0,-3 4 0,-3-3 0,-1 3 0,-3 3 0,-1-2 0,-1-3 0,1 5 0,0-4 0,0-1 0,-2-1 0,-1 1 0,-3 4 0,-1 6 0,-10-10 0,-4 6 0,-2 3 0,1-4 0,5 3 0,1-2 0,-1-1 0,-1 0 0,-4 2-122,-2 6 0,-4-1 0,-1 1 0,-1 1 0,1 2 0,3 3 122,0-3 0,3 4 0,0 1 0,-6-3 0,-1 5 0,-4-2 0,-2-2 0,-2 2 0,3 1 0,4 4 418,-12-12 1,5 4 0,-5 0-419,9 11 0,-3-1 0,-2 0 0,0 1 0,2 2 0,-5 0 0,1 1 0,0 1 0,-2-1 0,3 3 0,-1-2 0,-1 1 0,1 1 0,2 5 0,-7 1 0,3 5 0,-4-4 0,6-4 0,-5-4 0,-1-2 0,6 4 0,8 5 0,-21-5 0,3-5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5T05:49:06.175"/>
    </inkml:context>
    <inkml:brush xml:id="br0">
      <inkml:brushProperty name="width" value="0.05292" units="cm"/>
      <inkml:brushProperty name="height" value="0.05292" units="cm"/>
      <inkml:brushProperty name="color" value="#FF0000"/>
    </inkml:brush>
  </inkml:definitions>
  <inkml:trace contextRef="#ctx0" brushRef="#br0">1787 6515 24575,'30'23'0,"1"1"0,9 14 0,-2 2 0,-17-12 0,0-1 0,13 3 0,-3-2 0,-15 3 0,5-28 0,-21 7 0,21-10 0,-16-10 0,37-14 0,-24-7 0,0-6 0,15-9 0,5-4-486,-1-2 1,3-4-1,-2 2 486,-8 6 0,-1 2 0,3 1 0,9-2 0,3 0 0,-6 3 0,-5-11 0,-3 8 0,17 5 0,-16 0 0,-28 42 0,7-21 0,-10 16 0,0-16 0,0 21 0</inkml:trace>
  <inkml:trace contextRef="#ctx0" brushRef="#br0" timeOffset="24605">4892 8349 24575,'39'0'0,"0"0"0,9 0 0,1 0 0,1 5 0,-1 1-704,-1-5 0,-4 0 704,13 10 0,-8-10 0,1-2 0,-15 1 0,1 0 0,27-5 0,-3-1 0,-18 4 0,20-9 458,-25 11-458,-3 0 0,3 0 0,15 0 0,13 0 233,-49 0-233,5 0 0,0 0 0,-16 0 0,16 0 0</inkml:trace>
  <inkml:trace contextRef="#ctx0" brushRef="#br0" timeOffset="27231">10325 8185 24575,'47'0'0,"-21"0"0,26 0 0,-23 0 0,9 0 0,2 0 0,12 0 0,-3 5 0,2 0 0,14-2 0,-14 2 0,0 0 0,12-5 0,-6 0 0,-12 0 0,-9 0 0,-10 0 0,-5 0 0,-21 0 0</inkml:trace>
  <inkml:trace contextRef="#ctx0" brushRef="#br0" timeOffset="44210">1246 9972 24575,'65'17'0,"-1"0"0,-3 0 0,-2 3 0,-9 3 0,-4 1 0,12 2 0,-27 5 0,-7-28 0,-9 7 0,6-10 0,-21 0 0,21-10 0,7-24 0,7-18 0,2-1-822,0 5 0,2 0 1,2-5 821,-6 9 0,4-3 0,0-2 0,-1 1 0,-3 1 0,-2-1 0,-3 0 0,0 1 0,0 5 0,4 0 0,1 3 0,-3 0-30,1-8 0,-3 0 0,-4 7 30,8-7 0,19-16 0,-53 63 0,0 0 0</inkml:trace>
  <inkml:trace contextRef="#ctx0" brushRef="#br0" timeOffset="54317">23707 11736 24575,'53'0'0,"0"0"0,0 0 0,-5-2 0,2-1 0,1 0 0,1 1 0,7 1 0,2 2 0,0-1 0,-1-3-1788,-4-3 0,-2-2 0,2-2 1,5 3 1787,-5 2 0,4 1 0,2 1 0,2 0 0,2-2 0,0-1-542,-10-2 0,1-1 0,1-1 1,1-1-1,1 0 0,1 0 0,2 1 1,1 1 541,-3 2 0,2 2 0,1 0 0,1 0 0,1 1 0,1-1 0,1 1 0,0-2 0,1 0 0,1-2-124,-8 0 0,1-1 1,2-1-1,0-1 1,1 0-1,1 0 1,0-1-1,-1 1 1,0-1-1,-2 2 1,0 0-1,-2 2 1,-3 1 123,10 0 0,-2 2 0,-3 1 0,-1 2 0,0-1 0,-1 0 0,2 0 0,0-3 0,3-1-223,-4-1 1,2-2-1,1-2 1,1-1-1,0 0 1,0 0-1,0-1 1,-1 2-1,-1 0 1,-3 2-1,-1 2 223,5 1 0,-1 2 0,-2 2 0,-1 0 0,-1 1 0,-1-1 0,0-2 0,0-1 37,4-3 1,0-3-1,0 0 1,-1-1 0,-1 1-1,-2 0 1,-1 4-38,10 0 0,-1 3 0,-2 1 0,-5 0 0,-9-2 515,17-6 1,-20 4-1,-34 8 1,6 0-1</inkml:trace>
  <inkml:trace contextRef="#ctx0" brushRef="#br0" timeOffset="107808">1623 13312 24575,'26'21'0,"-5"-16"0,-21 16 0,10-21 0,-7 21 0,7-16 0,-10 16 0,21 0 0,-16-16 0,16 16 0,-21-21 0,0 0 0,21 21 0,-15-16 0,14 16 0,1-11 0,-15-7 0,14 7 0,-20-10 0,74-31 0,-50 8 0,1-4 0,12 4 0,7 0 0,-2-4 0,-3-9 0,-2-4 0,2 4 0,5 8 0,3 4 0,-5-2 0,5-22 0,-2 4 0,8 24 0,-12 3 0,-36-3 0,26-1 0,-28 15 0,8-14 0,-11 20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19E64-D286-E14E-BDA7-F0A5CA5EB31E}" type="datetimeFigureOut">
              <a:rPr lang="en-US" smtClean="0"/>
              <a:t>9/15/25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59453-7CBD-8E4C-A1E9-238F6DEB1A4E}" type="slidenum">
              <a:rPr lang="en-US" smtClean="0"/>
              <a:t>‹#›</a:t>
            </a:fld>
            <a:endParaRPr lang="en-US"/>
          </a:p>
        </p:txBody>
      </p:sp>
    </p:spTree>
    <p:extLst>
      <p:ext uri="{BB962C8B-B14F-4D97-AF65-F5344CB8AC3E}">
        <p14:creationId xmlns:p14="http://schemas.microsoft.com/office/powerpoint/2010/main" val="477640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9/15/25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286677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9/15/25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8527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9/15/25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311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9/15/25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10999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9/15/25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352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9/15/25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88763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9/15/25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43182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9/15/25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1314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9/15/25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44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9/15/25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53668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9/15/25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6429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9/15/25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4666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1FA39-E28B-C1FB-F408-A861743F49C0}"/>
              </a:ext>
            </a:extLst>
          </p:cNvPr>
          <p:cNvSpPr>
            <a:spLocks noGrp="1"/>
          </p:cNvSpPr>
          <p:nvPr>
            <p:ph type="ctrTitle"/>
          </p:nvPr>
        </p:nvSpPr>
        <p:spPr>
          <a:xfrm>
            <a:off x="703400" y="871758"/>
            <a:ext cx="5227171" cy="3871143"/>
          </a:xfrm>
        </p:spPr>
        <p:txBody>
          <a:bodyPr>
            <a:normAutofit/>
          </a:bodyPr>
          <a:lstStyle/>
          <a:p>
            <a:r>
              <a:rPr lang="en-US" dirty="0">
                <a:solidFill>
                  <a:srgbClr val="00B050"/>
                </a:solidFill>
              </a:rPr>
              <a:t>Statistical</a:t>
            </a:r>
            <a:r>
              <a:rPr lang="en-US" dirty="0"/>
              <a:t> &amp; </a:t>
            </a:r>
            <a:r>
              <a:rPr lang="en-US" dirty="0">
                <a:solidFill>
                  <a:srgbClr val="0070C0"/>
                </a:solidFill>
              </a:rPr>
              <a:t>Mathematical</a:t>
            </a:r>
            <a:r>
              <a:rPr lang="en-US" dirty="0"/>
              <a:t> Methods for </a:t>
            </a:r>
            <a:r>
              <a:rPr lang="en-US" dirty="0">
                <a:solidFill>
                  <a:srgbClr val="FF0000"/>
                </a:solidFill>
              </a:rPr>
              <a:t>Data Science</a:t>
            </a:r>
          </a:p>
        </p:txBody>
      </p:sp>
      <p:sp>
        <p:nvSpPr>
          <p:cNvPr id="3" name="Subtitle 2">
            <a:extLst>
              <a:ext uri="{FF2B5EF4-FFF2-40B4-BE49-F238E27FC236}">
                <a16:creationId xmlns:a16="http://schemas.microsoft.com/office/drawing/2014/main" id="{0960C6E2-540F-B37C-9E45-6B6AF22BDF6A}"/>
              </a:ext>
            </a:extLst>
          </p:cNvPr>
          <p:cNvSpPr>
            <a:spLocks noGrp="1"/>
          </p:cNvSpPr>
          <p:nvPr>
            <p:ph type="subTitle" idx="1"/>
          </p:nvPr>
        </p:nvSpPr>
        <p:spPr>
          <a:xfrm>
            <a:off x="721688" y="4785543"/>
            <a:ext cx="4857857" cy="1005657"/>
          </a:xfrm>
        </p:spPr>
        <p:txBody>
          <a:bodyPr>
            <a:normAutofit/>
          </a:bodyPr>
          <a:lstStyle/>
          <a:p>
            <a:r>
              <a:rPr lang="en-US" dirty="0"/>
              <a:t>By </a:t>
            </a:r>
          </a:p>
          <a:p>
            <a:r>
              <a:rPr lang="en-US" dirty="0"/>
              <a:t>Dr Rafiullah Khan</a:t>
            </a:r>
          </a:p>
        </p:txBody>
      </p:sp>
      <p:cxnSp>
        <p:nvCxnSpPr>
          <p:cNvPr id="27" name="Straight Connector 2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network&#10;&#10;AI-generated content may be incorrect.">
            <a:extLst>
              <a:ext uri="{FF2B5EF4-FFF2-40B4-BE49-F238E27FC236}">
                <a16:creationId xmlns:a16="http://schemas.microsoft.com/office/drawing/2014/main" id="{F8378CE4-98F6-D318-B304-039561124164}"/>
              </a:ext>
            </a:extLst>
          </p:cNvPr>
          <p:cNvPicPr>
            <a:picLocks noChangeAspect="1"/>
          </p:cNvPicPr>
          <p:nvPr/>
        </p:nvPicPr>
        <p:blipFill>
          <a:blip r:embed="rId2"/>
          <a:srcRect l="28289" r="5488" b="-1"/>
          <a:stretch>
            <a:fillRect/>
          </a:stretch>
        </p:blipFill>
        <p:spPr>
          <a:xfrm>
            <a:off x="6515100" y="10"/>
            <a:ext cx="5676900" cy="685799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F2918A24-73AC-A4C9-D46B-4A3F5C9E9E8D}"/>
                  </a:ext>
                </a:extLst>
              </p14:cNvPr>
              <p14:cNvContentPartPr/>
              <p14:nvPr/>
            </p14:nvContentPartPr>
            <p14:xfrm>
              <a:off x="8619120" y="2438640"/>
              <a:ext cx="2337120" cy="1922040"/>
            </p14:xfrm>
          </p:contentPart>
        </mc:Choice>
        <mc:Fallback>
          <p:pic>
            <p:nvPicPr>
              <p:cNvPr id="5" name="Ink 4">
                <a:extLst>
                  <a:ext uri="{FF2B5EF4-FFF2-40B4-BE49-F238E27FC236}">
                    <a16:creationId xmlns:a16="http://schemas.microsoft.com/office/drawing/2014/main" id="{F2918A24-73AC-A4C9-D46B-4A3F5C9E9E8D}"/>
                  </a:ext>
                </a:extLst>
              </p:cNvPr>
              <p:cNvPicPr/>
              <p:nvPr/>
            </p:nvPicPr>
            <p:blipFill>
              <a:blip r:embed="rId4"/>
              <a:stretch>
                <a:fillRect/>
              </a:stretch>
            </p:blipFill>
            <p:spPr>
              <a:xfrm>
                <a:off x="8609760" y="2429280"/>
                <a:ext cx="2355840" cy="1940760"/>
              </a:xfrm>
              <a:prstGeom prst="rect">
                <a:avLst/>
              </a:prstGeom>
            </p:spPr>
          </p:pic>
        </mc:Fallback>
      </mc:AlternateContent>
    </p:spTree>
    <p:extLst>
      <p:ext uri="{BB962C8B-B14F-4D97-AF65-F5344CB8AC3E}">
        <p14:creationId xmlns:p14="http://schemas.microsoft.com/office/powerpoint/2010/main" val="24493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E393-D0AE-C4D3-57AA-1BAE6C41A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6F3F7-1117-361A-A67C-54193D9309F0}"/>
              </a:ext>
            </a:extLst>
          </p:cNvPr>
          <p:cNvSpPr>
            <a:spLocks noGrp="1"/>
          </p:cNvSpPr>
          <p:nvPr>
            <p:ph type="title"/>
          </p:nvPr>
        </p:nvSpPr>
        <p:spPr/>
        <p:txBody>
          <a:bodyPr/>
          <a:lstStyle/>
          <a:p>
            <a:r>
              <a:rPr lang="en-AU" dirty="0"/>
              <a:t>Calculus</a:t>
            </a:r>
            <a:endParaRPr lang="en-US" dirty="0"/>
          </a:p>
        </p:txBody>
      </p:sp>
      <p:pic>
        <p:nvPicPr>
          <p:cNvPr id="7170" name="Picture 2" descr="Logos Online School: Live Classical Christian Education - Calculus">
            <a:extLst>
              <a:ext uri="{FF2B5EF4-FFF2-40B4-BE49-F238E27FC236}">
                <a16:creationId xmlns:a16="http://schemas.microsoft.com/office/drawing/2014/main" id="{FECB462A-8928-850C-4B50-0D667B98B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895" y="757628"/>
            <a:ext cx="5342744" cy="534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21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1D1D-9D51-0296-AFB0-5AAF0180A215}"/>
              </a:ext>
            </a:extLst>
          </p:cNvPr>
          <p:cNvSpPr>
            <a:spLocks noGrp="1"/>
          </p:cNvSpPr>
          <p:nvPr>
            <p:ph type="title"/>
          </p:nvPr>
        </p:nvSpPr>
        <p:spPr>
          <a:xfrm>
            <a:off x="700635" y="764500"/>
            <a:ext cx="10691265" cy="704538"/>
          </a:xfrm>
        </p:spPr>
        <p:txBody>
          <a:bodyPr/>
          <a:lstStyle/>
          <a:p>
            <a:r>
              <a:rPr lang="en-AU" dirty="0"/>
              <a:t>Limits, Derivatives, and Integrals</a:t>
            </a:r>
            <a:endParaRPr lang="en-US" dirty="0"/>
          </a:p>
        </p:txBody>
      </p:sp>
      <p:sp>
        <p:nvSpPr>
          <p:cNvPr id="3" name="Content Placeholder 2">
            <a:extLst>
              <a:ext uri="{FF2B5EF4-FFF2-40B4-BE49-F238E27FC236}">
                <a16:creationId xmlns:a16="http://schemas.microsoft.com/office/drawing/2014/main" id="{81DB0A23-B843-9452-9EA2-9DA601617FC5}"/>
              </a:ext>
            </a:extLst>
          </p:cNvPr>
          <p:cNvSpPr>
            <a:spLocks noGrp="1"/>
          </p:cNvSpPr>
          <p:nvPr>
            <p:ph idx="1"/>
          </p:nvPr>
        </p:nvSpPr>
        <p:spPr>
          <a:xfrm>
            <a:off x="700635" y="1469038"/>
            <a:ext cx="4455981" cy="4492850"/>
          </a:xfrm>
        </p:spPr>
        <p:txBody>
          <a:bodyPr>
            <a:normAutofit/>
          </a:bodyPr>
          <a:lstStyle/>
          <a:p>
            <a:r>
              <a:rPr lang="en-AU" b="1" dirty="0"/>
              <a:t>Limits, derivatives, and integrals</a:t>
            </a:r>
            <a:r>
              <a:rPr lang="en-AU" dirty="0"/>
              <a:t> are fundamental concepts in </a:t>
            </a:r>
            <a:r>
              <a:rPr lang="en-AU" b="1" dirty="0"/>
              <a:t>calculus</a:t>
            </a:r>
            <a:r>
              <a:rPr lang="en-AU" dirty="0"/>
              <a:t> that play an essential role in many areas of data science, machine learning, and optimization. These concepts help us understand and model changes, trends, and accumulated quantities, which are crucial for making predictions, analyzing patterns, and improving model performance.</a:t>
            </a:r>
            <a:endParaRPr lang="en-US" dirty="0"/>
          </a:p>
        </p:txBody>
      </p:sp>
      <p:pic>
        <p:nvPicPr>
          <p:cNvPr id="9" name="Picture 8">
            <a:extLst>
              <a:ext uri="{FF2B5EF4-FFF2-40B4-BE49-F238E27FC236}">
                <a16:creationId xmlns:a16="http://schemas.microsoft.com/office/drawing/2014/main" id="{88B1090D-36CB-DA7B-1338-A9D4F82CDC63}"/>
              </a:ext>
            </a:extLst>
          </p:cNvPr>
          <p:cNvPicPr>
            <a:picLocks noChangeAspect="1"/>
          </p:cNvPicPr>
          <p:nvPr/>
        </p:nvPicPr>
        <p:blipFill>
          <a:blip r:embed="rId2"/>
          <a:stretch>
            <a:fillRect/>
          </a:stretch>
        </p:blipFill>
        <p:spPr>
          <a:xfrm>
            <a:off x="5397285" y="1469039"/>
            <a:ext cx="6074838" cy="4492849"/>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1FC67130-3C9A-6D4D-40F1-7B2ED707E6C1}"/>
                  </a:ext>
                </a:extLst>
              </p14:cNvPr>
              <p14:cNvContentPartPr/>
              <p14:nvPr/>
            </p14:nvContentPartPr>
            <p14:xfrm>
              <a:off x="1032840" y="1337040"/>
              <a:ext cx="9813240" cy="4251960"/>
            </p14:xfrm>
          </p:contentPart>
        </mc:Choice>
        <mc:Fallback>
          <p:pic>
            <p:nvPicPr>
              <p:cNvPr id="4" name="Ink 3">
                <a:extLst>
                  <a:ext uri="{FF2B5EF4-FFF2-40B4-BE49-F238E27FC236}">
                    <a16:creationId xmlns:a16="http://schemas.microsoft.com/office/drawing/2014/main" id="{1FC67130-3C9A-6D4D-40F1-7B2ED707E6C1}"/>
                  </a:ext>
                </a:extLst>
              </p:cNvPr>
              <p:cNvPicPr/>
              <p:nvPr/>
            </p:nvPicPr>
            <p:blipFill>
              <a:blip r:embed="rId4"/>
              <a:stretch>
                <a:fillRect/>
              </a:stretch>
            </p:blipFill>
            <p:spPr>
              <a:xfrm>
                <a:off x="1023480" y="1327680"/>
                <a:ext cx="9831960" cy="4270680"/>
              </a:xfrm>
              <a:prstGeom prst="rect">
                <a:avLst/>
              </a:prstGeom>
            </p:spPr>
          </p:pic>
        </mc:Fallback>
      </mc:AlternateContent>
    </p:spTree>
    <p:extLst>
      <p:ext uri="{BB962C8B-B14F-4D97-AF65-F5344CB8AC3E}">
        <p14:creationId xmlns:p14="http://schemas.microsoft.com/office/powerpoint/2010/main" val="164402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5F21C-874E-F116-3CDD-247C9F6510D3}"/>
              </a:ext>
            </a:extLst>
          </p:cNvPr>
          <p:cNvSpPr>
            <a:spLocks noGrp="1"/>
          </p:cNvSpPr>
          <p:nvPr>
            <p:ph type="title"/>
          </p:nvPr>
        </p:nvSpPr>
        <p:spPr/>
        <p:txBody>
          <a:bodyPr/>
          <a:lstStyle/>
          <a:p>
            <a:r>
              <a:rPr lang="en-AU" dirty="0"/>
              <a:t>Limits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940AE5-1D0D-60E4-71BD-0817AF96BC6D}"/>
                  </a:ext>
                </a:extLst>
              </p:cNvPr>
              <p:cNvSpPr>
                <a:spLocks noGrp="1"/>
              </p:cNvSpPr>
              <p:nvPr>
                <p:ph idx="1"/>
              </p:nvPr>
            </p:nvSpPr>
            <p:spPr>
              <a:xfrm>
                <a:off x="700635" y="1603948"/>
                <a:ext cx="5550263" cy="4357940"/>
              </a:xfrm>
            </p:spPr>
            <p:txBody>
              <a:bodyPr/>
              <a:lstStyle/>
              <a:p>
                <a:r>
                  <a:rPr lang="en-AU" dirty="0"/>
                  <a:t>A </a:t>
                </a:r>
                <a:r>
                  <a:rPr lang="en-AU" b="1" dirty="0"/>
                  <a:t>limit</a:t>
                </a:r>
                <a:r>
                  <a:rPr lang="en-AU" dirty="0"/>
                  <a:t> describes the behavior of a function as its input approaches a particular value. It helps us understand how functions behave at specific points, especially when they are not explicitly defined there (like at discontinuities or asymptotes).</a:t>
                </a:r>
              </a:p>
              <a:p>
                <a:pPr marL="0" indent="0">
                  <a:buNone/>
                </a:pPr>
                <a:r>
                  <a:rPr lang="en-AU" dirty="0"/>
                  <a:t>Mathematically:</a:t>
                </a:r>
              </a:p>
              <a:p>
                <a:pPr marL="0" indent="0">
                  <a:buNone/>
                </a:pPr>
                <a14:m>
                  <m:oMathPara xmlns:m="http://schemas.openxmlformats.org/officeDocument/2006/math">
                    <m:oMathParaPr>
                      <m:jc m:val="centerGroup"/>
                    </m:oMathParaPr>
                    <m:oMath xmlns:m="http://schemas.openxmlformats.org/officeDocument/2006/math">
                      <m:limLow>
                        <m:limLowPr>
                          <m:ctrlPr>
                            <a:rPr lang="ur-PK" i="1">
                              <a:latin typeface="Cambria Math" panose="02040503050406030204" pitchFamily="18" charset="0"/>
                            </a:rPr>
                          </m:ctrlPr>
                        </m:limLowPr>
                        <m:e>
                          <m:func>
                            <m:funcPr>
                              <m:ctrlPr>
                                <a:rPr lang="ur-PK" i="1" smtClean="0">
                                  <a:latin typeface="Cambria Math" panose="02040503050406030204" pitchFamily="18" charset="0"/>
                                </a:rPr>
                              </m:ctrlPr>
                            </m:funcPr>
                            <m:fName>
                              <m:r>
                                <m:rPr>
                                  <m:sty m:val="p"/>
                                </m:rPr>
                                <a:rPr lang="en-AU">
                                  <a:latin typeface="Cambria Math" panose="02040503050406030204" pitchFamily="18" charset="0"/>
                                </a:rPr>
                                <m:t>lim</m:t>
                              </m:r>
                            </m:fName>
                            <m:e/>
                          </m:func>
                        </m:e>
                        <m:lim>
                          <m:r>
                            <a:rPr lang="ur-PK" i="1">
                              <a:latin typeface="Cambria Math" panose="02040503050406030204" pitchFamily="18" charset="0"/>
                            </a:rPr>
                            <m:t>𝑥</m:t>
                          </m:r>
                          <m:r>
                            <a:rPr lang="ur-PK">
                              <a:latin typeface="Cambria Math" panose="02040503050406030204" pitchFamily="18" charset="0"/>
                            </a:rPr>
                            <m:t>→</m:t>
                          </m:r>
                          <m:r>
                            <a:rPr lang="ur-PK" i="1">
                              <a:latin typeface="Cambria Math" panose="02040503050406030204" pitchFamily="18" charset="0"/>
                            </a:rPr>
                            <m:t>𝑐</m:t>
                          </m:r>
                        </m:lim>
                      </m:limLow>
                      <m:r>
                        <a:rPr lang="ur-PK" i="1">
                          <a:latin typeface="Cambria Math" panose="02040503050406030204" pitchFamily="18" charset="0"/>
                        </a:rPr>
                        <m:t>𝑓</m:t>
                      </m:r>
                      <m:d>
                        <m:dPr>
                          <m:ctrlPr>
                            <a:rPr lang="ur-PK" i="1">
                              <a:latin typeface="Cambria Math" panose="02040503050406030204" pitchFamily="18" charset="0"/>
                            </a:rPr>
                          </m:ctrlPr>
                        </m:dPr>
                        <m:e>
                          <m:r>
                            <a:rPr lang="ur-PK" i="1">
                              <a:latin typeface="Cambria Math" panose="02040503050406030204" pitchFamily="18" charset="0"/>
                            </a:rPr>
                            <m:t>𝑥</m:t>
                          </m:r>
                        </m:e>
                      </m:d>
                      <m:r>
                        <a:rPr lang="ur-PK">
                          <a:latin typeface="Cambria Math" panose="02040503050406030204" pitchFamily="18" charset="0"/>
                        </a:rPr>
                        <m:t>=</m:t>
                      </m:r>
                      <m:r>
                        <a:rPr lang="ur-PK" i="1">
                          <a:latin typeface="Cambria Math" panose="02040503050406030204" pitchFamily="18" charset="0"/>
                        </a:rPr>
                        <m:t>𝐿</m:t>
                      </m:r>
                    </m:oMath>
                  </m:oMathPara>
                </a14:m>
                <a:endParaRPr lang="ur-PK" dirty="0"/>
              </a:p>
              <a:p>
                <a:pPr marL="0" indent="0">
                  <a:buNone/>
                </a:pPr>
                <a:r>
                  <a:rPr lang="en-AU" dirty="0"/>
                  <a:t>This means that as </a:t>
                </a:r>
                <a14:m>
                  <m:oMath xmlns:m="http://schemas.openxmlformats.org/officeDocument/2006/math">
                    <m:r>
                      <a:rPr lang="en-AU" i="1">
                        <a:latin typeface="Cambria Math" panose="02040503050406030204" pitchFamily="18" charset="0"/>
                      </a:rPr>
                      <m:t>𝑥</m:t>
                    </m:r>
                  </m:oMath>
                </a14:m>
                <a:r>
                  <a:rPr lang="en-AU" dirty="0"/>
                  <a:t>approaches </a:t>
                </a:r>
                <a14:m>
                  <m:oMath xmlns:m="http://schemas.openxmlformats.org/officeDocument/2006/math">
                    <m:r>
                      <a:rPr lang="en-AU" i="1">
                        <a:latin typeface="Cambria Math" panose="02040503050406030204" pitchFamily="18" charset="0"/>
                      </a:rPr>
                      <m:t>𝑐</m:t>
                    </m:r>
                  </m:oMath>
                </a14:m>
                <a:r>
                  <a:rPr lang="en-AU" dirty="0"/>
                  <a:t>, the value of </a:t>
                </a:r>
                <a14:m>
                  <m:oMath xmlns:m="http://schemas.openxmlformats.org/officeDocument/2006/math">
                    <m:r>
                      <a:rPr lang="en-AU" i="1">
                        <a:latin typeface="Cambria Math" panose="02040503050406030204" pitchFamily="18" charset="0"/>
                      </a:rPr>
                      <m:t>𝑓</m:t>
                    </m:r>
                    <m:d>
                      <m:dPr>
                        <m:ctrlPr>
                          <a:rPr lang="ur-PK" i="1">
                            <a:latin typeface="Cambria Math" panose="02040503050406030204" pitchFamily="18" charset="0"/>
                          </a:rPr>
                        </m:ctrlPr>
                      </m:dPr>
                      <m:e>
                        <m:r>
                          <a:rPr lang="ur-PK" i="1">
                            <a:latin typeface="Cambria Math" panose="02040503050406030204" pitchFamily="18" charset="0"/>
                          </a:rPr>
                          <m:t>𝑥</m:t>
                        </m:r>
                      </m:e>
                    </m:d>
                  </m:oMath>
                </a14:m>
                <a:r>
                  <a:rPr lang="en-AU" dirty="0"/>
                  <a:t>approaches </a:t>
                </a:r>
                <a14:m>
                  <m:oMath xmlns:m="http://schemas.openxmlformats.org/officeDocument/2006/math">
                    <m:r>
                      <a:rPr lang="en-AU" i="1">
                        <a:latin typeface="Cambria Math" panose="02040503050406030204" pitchFamily="18" charset="0"/>
                      </a:rPr>
                      <m:t>𝐿</m:t>
                    </m:r>
                  </m:oMath>
                </a14:m>
                <a:r>
                  <a:rPr lang="en-AU" dirty="0"/>
                  <a:t>.</a:t>
                </a:r>
              </a:p>
              <a:p>
                <a:endParaRPr lang="en-US" dirty="0"/>
              </a:p>
            </p:txBody>
          </p:sp>
        </mc:Choice>
        <mc:Fallback xmlns="">
          <p:sp>
            <p:nvSpPr>
              <p:cNvPr id="3" name="Content Placeholder 2">
                <a:extLst>
                  <a:ext uri="{FF2B5EF4-FFF2-40B4-BE49-F238E27FC236}">
                    <a16:creationId xmlns:a16="http://schemas.microsoft.com/office/drawing/2014/main" id="{59940AE5-1D0D-60E4-71BD-0817AF96BC6D}"/>
                  </a:ext>
                </a:extLst>
              </p:cNvPr>
              <p:cNvSpPr>
                <a:spLocks noGrp="1" noRot="1" noChangeAspect="1" noMove="1" noResize="1" noEditPoints="1" noAdjustHandles="1" noChangeArrowheads="1" noChangeShapeType="1" noTextEdit="1"/>
              </p:cNvSpPr>
              <p:nvPr>
                <p:ph idx="1"/>
              </p:nvPr>
            </p:nvSpPr>
            <p:spPr>
              <a:xfrm>
                <a:off x="700635" y="1603948"/>
                <a:ext cx="5550263" cy="4357940"/>
              </a:xfrm>
              <a:blipFill>
                <a:blip r:embed="rId2"/>
                <a:stretch>
                  <a:fillRect l="-1370" t="-581"/>
                </a:stretch>
              </a:blipFill>
            </p:spPr>
            <p:txBody>
              <a:bodyPr/>
              <a:lstStyle/>
              <a:p>
                <a:r>
                  <a:rPr lang="en-US">
                    <a:noFill/>
                  </a:rPr>
                  <a:t> </a:t>
                </a:r>
              </a:p>
            </p:txBody>
          </p:sp>
        </mc:Fallback>
      </mc:AlternateContent>
      <p:pic>
        <p:nvPicPr>
          <p:cNvPr id="9218" name="Picture 2" descr="Finding Limits Graphically (How To w/ 29 Examples!)">
            <a:extLst>
              <a:ext uri="{FF2B5EF4-FFF2-40B4-BE49-F238E27FC236}">
                <a16:creationId xmlns:a16="http://schemas.microsoft.com/office/drawing/2014/main" id="{010CF4D4-57B8-36A4-8498-413CCB957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778" y="1382543"/>
            <a:ext cx="6521586" cy="36683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DD3FDA74-18A1-9E64-95F0-EE4CD25132DD}"/>
                  </a:ext>
                </a:extLst>
              </p14:cNvPr>
              <p14:cNvContentPartPr/>
              <p14:nvPr/>
            </p14:nvContentPartPr>
            <p14:xfrm>
              <a:off x="4902120" y="2193120"/>
              <a:ext cx="6236640" cy="2032560"/>
            </p14:xfrm>
          </p:contentPart>
        </mc:Choice>
        <mc:Fallback>
          <p:pic>
            <p:nvPicPr>
              <p:cNvPr id="4" name="Ink 3">
                <a:extLst>
                  <a:ext uri="{FF2B5EF4-FFF2-40B4-BE49-F238E27FC236}">
                    <a16:creationId xmlns:a16="http://schemas.microsoft.com/office/drawing/2014/main" id="{DD3FDA74-18A1-9E64-95F0-EE4CD25132DD}"/>
                  </a:ext>
                </a:extLst>
              </p:cNvPr>
              <p:cNvPicPr/>
              <p:nvPr/>
            </p:nvPicPr>
            <p:blipFill>
              <a:blip r:embed="rId5"/>
              <a:stretch>
                <a:fillRect/>
              </a:stretch>
            </p:blipFill>
            <p:spPr>
              <a:xfrm>
                <a:off x="4892760" y="2183760"/>
                <a:ext cx="6255360" cy="2051280"/>
              </a:xfrm>
              <a:prstGeom prst="rect">
                <a:avLst/>
              </a:prstGeom>
            </p:spPr>
          </p:pic>
        </mc:Fallback>
      </mc:AlternateContent>
    </p:spTree>
    <p:extLst>
      <p:ext uri="{BB962C8B-B14F-4D97-AF65-F5344CB8AC3E}">
        <p14:creationId xmlns:p14="http://schemas.microsoft.com/office/powerpoint/2010/main" val="426857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08AA-DA02-538F-8A1B-3133DDD2EC93}"/>
              </a:ext>
            </a:extLst>
          </p:cNvPr>
          <p:cNvSpPr>
            <a:spLocks noGrp="1"/>
          </p:cNvSpPr>
          <p:nvPr>
            <p:ph type="title"/>
          </p:nvPr>
        </p:nvSpPr>
        <p:spPr/>
        <p:txBody>
          <a:bodyPr/>
          <a:lstStyle/>
          <a:p>
            <a:r>
              <a:rPr lang="en-AU" dirty="0"/>
              <a:t>Usage of LIMITS in Data Science</a:t>
            </a:r>
            <a:endParaRPr lang="en-US" dirty="0"/>
          </a:p>
        </p:txBody>
      </p:sp>
      <p:sp>
        <p:nvSpPr>
          <p:cNvPr id="3" name="Content Placeholder 2">
            <a:extLst>
              <a:ext uri="{FF2B5EF4-FFF2-40B4-BE49-F238E27FC236}">
                <a16:creationId xmlns:a16="http://schemas.microsoft.com/office/drawing/2014/main" id="{25738724-769B-03A0-DA94-088796099BC5}"/>
              </a:ext>
            </a:extLst>
          </p:cNvPr>
          <p:cNvSpPr>
            <a:spLocks noGrp="1"/>
          </p:cNvSpPr>
          <p:nvPr>
            <p:ph idx="1"/>
          </p:nvPr>
        </p:nvSpPr>
        <p:spPr/>
        <p:txBody>
          <a:bodyPr/>
          <a:lstStyle/>
          <a:p>
            <a:r>
              <a:rPr lang="en-AU" b="1" dirty="0"/>
              <a:t>Optimization</a:t>
            </a:r>
            <a:r>
              <a:rPr lang="en-AU" dirty="0"/>
              <a:t>: Limits are crucial in optimization algorithms, especially when the goal is to find the </a:t>
            </a:r>
            <a:r>
              <a:rPr lang="en-AU" b="1" dirty="0"/>
              <a:t>local minimum</a:t>
            </a:r>
            <a:r>
              <a:rPr lang="en-AU" dirty="0"/>
              <a:t> or </a:t>
            </a:r>
            <a:r>
              <a:rPr lang="en-AU" b="1" dirty="0"/>
              <a:t>maximum</a:t>
            </a:r>
            <a:r>
              <a:rPr lang="en-AU" dirty="0"/>
              <a:t> of a function. For example, in </a:t>
            </a:r>
            <a:r>
              <a:rPr lang="en-AU" b="1" dirty="0"/>
              <a:t>gradient descent</a:t>
            </a:r>
            <a:r>
              <a:rPr lang="en-AU" dirty="0"/>
              <a:t>, the limit is approached as we iteratively minimize the error or loss function.</a:t>
            </a:r>
          </a:p>
          <a:p>
            <a:r>
              <a:rPr lang="en-AU" b="1" dirty="0"/>
              <a:t>Convergence</a:t>
            </a:r>
            <a:r>
              <a:rPr lang="en-AU" dirty="0"/>
              <a:t>: In machine learning, limits are used to analyze the </a:t>
            </a:r>
            <a:r>
              <a:rPr lang="en-AU" b="1" dirty="0"/>
              <a:t>convergence</a:t>
            </a:r>
            <a:r>
              <a:rPr lang="en-AU" dirty="0"/>
              <a:t> of algorithms. For instance, as the number of iterations increases in an algorithm like gradient descent, the weight updates approach the optimal values.</a:t>
            </a:r>
          </a:p>
          <a:p>
            <a:r>
              <a:rPr lang="en-AU" b="1" dirty="0"/>
              <a:t>Model Stability</a:t>
            </a:r>
            <a:r>
              <a:rPr lang="en-AU" dirty="0"/>
              <a:t>: Limits help in understanding the </a:t>
            </a:r>
            <a:r>
              <a:rPr lang="en-AU" b="1" dirty="0"/>
              <a:t>stability</a:t>
            </a:r>
            <a:r>
              <a:rPr lang="en-AU" dirty="0"/>
              <a:t> of certain models as they approach boundary conditions, such as the behavior of functions when inputs get very large or very small.</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78678F86-9082-CCD1-11A7-186FB84E813C}"/>
                  </a:ext>
                </a:extLst>
              </p14:cNvPr>
              <p14:cNvContentPartPr/>
              <p14:nvPr/>
            </p14:nvContentPartPr>
            <p14:xfrm>
              <a:off x="448560" y="2133720"/>
              <a:ext cx="10202760" cy="2734920"/>
            </p14:xfrm>
          </p:contentPart>
        </mc:Choice>
        <mc:Fallback>
          <p:pic>
            <p:nvPicPr>
              <p:cNvPr id="4" name="Ink 3">
                <a:extLst>
                  <a:ext uri="{FF2B5EF4-FFF2-40B4-BE49-F238E27FC236}">
                    <a16:creationId xmlns:a16="http://schemas.microsoft.com/office/drawing/2014/main" id="{78678F86-9082-CCD1-11A7-186FB84E813C}"/>
                  </a:ext>
                </a:extLst>
              </p:cNvPr>
              <p:cNvPicPr/>
              <p:nvPr/>
            </p:nvPicPr>
            <p:blipFill>
              <a:blip r:embed="rId3"/>
              <a:stretch>
                <a:fillRect/>
              </a:stretch>
            </p:blipFill>
            <p:spPr>
              <a:xfrm>
                <a:off x="439200" y="2124360"/>
                <a:ext cx="10221480" cy="2753640"/>
              </a:xfrm>
              <a:prstGeom prst="rect">
                <a:avLst/>
              </a:prstGeom>
            </p:spPr>
          </p:pic>
        </mc:Fallback>
      </mc:AlternateContent>
    </p:spTree>
    <p:extLst>
      <p:ext uri="{BB962C8B-B14F-4D97-AF65-F5344CB8AC3E}">
        <p14:creationId xmlns:p14="http://schemas.microsoft.com/office/powerpoint/2010/main" val="337341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832F-A862-06CA-562B-51E2437B0978}"/>
              </a:ext>
            </a:extLst>
          </p:cNvPr>
          <p:cNvSpPr>
            <a:spLocks noGrp="1"/>
          </p:cNvSpPr>
          <p:nvPr>
            <p:ph type="title"/>
          </p:nvPr>
        </p:nvSpPr>
        <p:spPr>
          <a:xfrm>
            <a:off x="700635" y="719530"/>
            <a:ext cx="10691265" cy="1307592"/>
          </a:xfrm>
        </p:spPr>
        <p:txBody>
          <a:bodyPr/>
          <a:lstStyle/>
          <a:p>
            <a:r>
              <a:rPr lang="en-AU" dirty="0"/>
              <a:t>Derivatives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713F4E-AD83-66D2-95F1-1ECCC60EE7CE}"/>
                  </a:ext>
                </a:extLst>
              </p:cNvPr>
              <p:cNvSpPr>
                <a:spLocks noGrp="1"/>
              </p:cNvSpPr>
              <p:nvPr>
                <p:ph idx="1"/>
              </p:nvPr>
            </p:nvSpPr>
            <p:spPr>
              <a:xfrm>
                <a:off x="700635" y="1484026"/>
                <a:ext cx="5550263" cy="4477862"/>
              </a:xfrm>
            </p:spPr>
            <p:txBody>
              <a:bodyPr/>
              <a:lstStyle/>
              <a:p>
                <a:pPr marL="0" indent="0">
                  <a:buNone/>
                </a:pPr>
                <a:r>
                  <a:rPr lang="en-AU" dirty="0"/>
                  <a:t>The </a:t>
                </a:r>
                <a:r>
                  <a:rPr lang="en-AU" b="1" dirty="0"/>
                  <a:t>derivative</a:t>
                </a:r>
                <a:r>
                  <a:rPr lang="en-AU" dirty="0"/>
                  <a:t> of a function represents its rate of change. It shows how the output of a function changes with respect to a change in the input.</a:t>
                </a:r>
              </a:p>
              <a:p>
                <a:r>
                  <a:rPr lang="en-AU" dirty="0"/>
                  <a:t>Mathematically:</a:t>
                </a:r>
              </a:p>
              <a:p>
                <a:pPr marL="0" indent="0">
                  <a:buNone/>
                </a:pPr>
                <a14:m>
                  <m:oMathPara xmlns:m="http://schemas.openxmlformats.org/officeDocument/2006/math">
                    <m:oMathParaPr>
                      <m:jc m:val="centerGroup"/>
                    </m:oMathParaPr>
                    <m:oMath xmlns:m="http://schemas.openxmlformats.org/officeDocument/2006/math">
                      <m:f>
                        <m:fPr>
                          <m:ctrlPr>
                            <a:rPr lang="ur-PK" i="1">
                              <a:latin typeface="Cambria Math" panose="02040503050406030204" pitchFamily="18" charset="0"/>
                            </a:rPr>
                          </m:ctrlPr>
                        </m:fPr>
                        <m:num>
                          <m:r>
                            <a:rPr lang="ur-PK" i="1">
                              <a:latin typeface="Cambria Math" panose="02040503050406030204" pitchFamily="18" charset="0"/>
                            </a:rPr>
                            <m:t>𝑑</m:t>
                          </m:r>
                        </m:num>
                        <m:den>
                          <m:r>
                            <a:rPr lang="ur-PK" i="1">
                              <a:latin typeface="Cambria Math" panose="02040503050406030204" pitchFamily="18" charset="0"/>
                            </a:rPr>
                            <m:t>𝑑𝑥</m:t>
                          </m:r>
                        </m:den>
                      </m:f>
                      <m:r>
                        <a:rPr lang="ur-PK" i="1">
                          <a:latin typeface="Cambria Math" panose="02040503050406030204" pitchFamily="18" charset="0"/>
                        </a:rPr>
                        <m:t>𝑓</m:t>
                      </m:r>
                      <m:d>
                        <m:dPr>
                          <m:ctrlPr>
                            <a:rPr lang="ur-PK" i="1">
                              <a:latin typeface="Cambria Math" panose="02040503050406030204" pitchFamily="18" charset="0"/>
                            </a:rPr>
                          </m:ctrlPr>
                        </m:dPr>
                        <m:e>
                          <m:r>
                            <a:rPr lang="ur-PK" i="1">
                              <a:latin typeface="Cambria Math" panose="02040503050406030204" pitchFamily="18" charset="0"/>
                            </a:rPr>
                            <m:t>𝑥</m:t>
                          </m:r>
                        </m:e>
                      </m:d>
                      <m:r>
                        <a:rPr lang="ur-PK">
                          <a:latin typeface="Cambria Math" panose="02040503050406030204" pitchFamily="18" charset="0"/>
                        </a:rPr>
                        <m:t>=</m:t>
                      </m:r>
                      <m:sSup>
                        <m:sSupPr>
                          <m:ctrlPr>
                            <a:rPr lang="ur-PK" i="1">
                              <a:latin typeface="Cambria Math" panose="02040503050406030204" pitchFamily="18" charset="0"/>
                            </a:rPr>
                          </m:ctrlPr>
                        </m:sSupPr>
                        <m:e>
                          <m:r>
                            <a:rPr lang="ur-PK" i="1">
                              <a:latin typeface="Cambria Math" panose="02040503050406030204" pitchFamily="18" charset="0"/>
                            </a:rPr>
                            <m:t>𝑓</m:t>
                          </m:r>
                        </m:e>
                        <m:sup>
                          <m:r>
                            <a:rPr lang="ur-PK">
                              <a:latin typeface="Cambria Math" panose="02040503050406030204" pitchFamily="18" charset="0"/>
                            </a:rPr>
                            <m:t>′</m:t>
                          </m:r>
                        </m:sup>
                      </m:sSup>
                      <m:d>
                        <m:dPr>
                          <m:ctrlPr>
                            <a:rPr lang="ur-PK" i="1">
                              <a:latin typeface="Cambria Math" panose="02040503050406030204" pitchFamily="18" charset="0"/>
                            </a:rPr>
                          </m:ctrlPr>
                        </m:dPr>
                        <m:e>
                          <m:r>
                            <a:rPr lang="ur-PK" i="1">
                              <a:latin typeface="Cambria Math" panose="02040503050406030204" pitchFamily="18" charset="0"/>
                            </a:rPr>
                            <m:t>𝑥</m:t>
                          </m:r>
                        </m:e>
                      </m:d>
                    </m:oMath>
                  </m:oMathPara>
                </a14:m>
                <a:endParaRPr lang="ur-PK" dirty="0"/>
              </a:p>
              <a:p>
                <a:pPr marL="0" indent="0">
                  <a:buNone/>
                </a:pPr>
                <a:r>
                  <a:rPr lang="en-AU" dirty="0"/>
                  <a:t>The derivative is the slope of the tangent line to the graph of the function at any point.</a:t>
                </a:r>
              </a:p>
              <a:p>
                <a:endParaRPr lang="en-US" dirty="0"/>
              </a:p>
            </p:txBody>
          </p:sp>
        </mc:Choice>
        <mc:Fallback xmlns="">
          <p:sp>
            <p:nvSpPr>
              <p:cNvPr id="3" name="Content Placeholder 2">
                <a:extLst>
                  <a:ext uri="{FF2B5EF4-FFF2-40B4-BE49-F238E27FC236}">
                    <a16:creationId xmlns:a16="http://schemas.microsoft.com/office/drawing/2014/main" id="{31713F4E-AD83-66D2-95F1-1ECCC60EE7CE}"/>
                  </a:ext>
                </a:extLst>
              </p:cNvPr>
              <p:cNvSpPr>
                <a:spLocks noGrp="1" noRot="1" noChangeAspect="1" noMove="1" noResize="1" noEditPoints="1" noAdjustHandles="1" noChangeArrowheads="1" noChangeShapeType="1" noTextEdit="1"/>
              </p:cNvSpPr>
              <p:nvPr>
                <p:ph idx="1"/>
              </p:nvPr>
            </p:nvSpPr>
            <p:spPr>
              <a:xfrm>
                <a:off x="700635" y="1484026"/>
                <a:ext cx="5550263" cy="4477862"/>
              </a:xfrm>
              <a:blipFill>
                <a:blip r:embed="rId2"/>
                <a:stretch>
                  <a:fillRect l="-1370" t="-282" r="-45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C10BB91-49C2-7D43-C7AA-3C04501DD5F2}"/>
              </a:ext>
            </a:extLst>
          </p:cNvPr>
          <p:cNvPicPr>
            <a:picLocks noChangeAspect="1"/>
          </p:cNvPicPr>
          <p:nvPr/>
        </p:nvPicPr>
        <p:blipFill>
          <a:blip r:embed="rId3"/>
          <a:stretch>
            <a:fillRect/>
          </a:stretch>
        </p:blipFill>
        <p:spPr>
          <a:xfrm>
            <a:off x="6406708" y="1755574"/>
            <a:ext cx="5320247" cy="3934766"/>
          </a:xfrm>
          <a:prstGeom prst="rect">
            <a:avLst/>
          </a:prstGeom>
        </p:spPr>
      </p:pic>
    </p:spTree>
    <p:extLst>
      <p:ext uri="{BB962C8B-B14F-4D97-AF65-F5344CB8AC3E}">
        <p14:creationId xmlns:p14="http://schemas.microsoft.com/office/powerpoint/2010/main" val="100564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B3AE-47EA-440C-CEF6-9D415D056447}"/>
              </a:ext>
            </a:extLst>
          </p:cNvPr>
          <p:cNvSpPr>
            <a:spLocks noGrp="1"/>
          </p:cNvSpPr>
          <p:nvPr>
            <p:ph type="title"/>
          </p:nvPr>
        </p:nvSpPr>
        <p:spPr/>
        <p:txBody>
          <a:bodyPr/>
          <a:lstStyle/>
          <a:p>
            <a:r>
              <a:rPr lang="en-AU" dirty="0"/>
              <a:t>Usage of Derivatives in Data Science:</a:t>
            </a:r>
            <a:endParaRPr lang="en-US" dirty="0"/>
          </a:p>
        </p:txBody>
      </p:sp>
      <p:sp>
        <p:nvSpPr>
          <p:cNvPr id="3" name="Content Placeholder 2">
            <a:extLst>
              <a:ext uri="{FF2B5EF4-FFF2-40B4-BE49-F238E27FC236}">
                <a16:creationId xmlns:a16="http://schemas.microsoft.com/office/drawing/2014/main" id="{ADD3364E-64B1-2F4D-0E28-D87CBBA7D9D7}"/>
              </a:ext>
            </a:extLst>
          </p:cNvPr>
          <p:cNvSpPr>
            <a:spLocks noGrp="1"/>
          </p:cNvSpPr>
          <p:nvPr>
            <p:ph idx="1"/>
          </p:nvPr>
        </p:nvSpPr>
        <p:spPr>
          <a:xfrm>
            <a:off x="700635" y="1753849"/>
            <a:ext cx="10691265" cy="4497049"/>
          </a:xfrm>
        </p:spPr>
        <p:txBody>
          <a:bodyPr>
            <a:normAutofit fontScale="92500" lnSpcReduction="10000"/>
          </a:bodyPr>
          <a:lstStyle/>
          <a:p>
            <a:r>
              <a:rPr lang="en-AU" b="1" dirty="0"/>
              <a:t>Gradient Descent</a:t>
            </a:r>
            <a:r>
              <a:rPr lang="en-AU" dirty="0"/>
              <a:t>: Derivatives are crucial in optimization algorithms like </a:t>
            </a:r>
            <a:r>
              <a:rPr lang="en-AU" b="1" dirty="0"/>
              <a:t>gradient descent</a:t>
            </a:r>
            <a:r>
              <a:rPr lang="en-AU" dirty="0"/>
              <a:t>, which is used to minimize a loss function. The derivative gives the </a:t>
            </a:r>
            <a:r>
              <a:rPr lang="en-AU" b="1" dirty="0"/>
              <a:t>gradient</a:t>
            </a:r>
            <a:r>
              <a:rPr lang="en-AU" dirty="0"/>
              <a:t>, or the direction in which the function increases or decreases the most. By updating parameters in the opposite direction of the gradient, we minimize the function and improve the model.</a:t>
            </a:r>
          </a:p>
          <a:p>
            <a:r>
              <a:rPr lang="en-AU" b="1" dirty="0"/>
              <a:t>Model Tuning</a:t>
            </a:r>
            <a:r>
              <a:rPr lang="en-AU" dirty="0"/>
              <a:t>: In machine learning, derivatives are used to tune model parameters, such as weights in </a:t>
            </a:r>
            <a:r>
              <a:rPr lang="en-AU" b="1" dirty="0"/>
              <a:t>neural networks</a:t>
            </a:r>
            <a:r>
              <a:rPr lang="en-AU" dirty="0"/>
              <a:t>, to optimize performance. The optimization process involves taking derivatives to minimize the loss function.</a:t>
            </a:r>
          </a:p>
          <a:p>
            <a:r>
              <a:rPr lang="en-AU" b="1" dirty="0"/>
              <a:t>Sensitivity Analysis</a:t>
            </a:r>
            <a:r>
              <a:rPr lang="en-AU" dirty="0"/>
              <a:t>: Derivatives are used in sensitivity analysis to measure how small changes in input variables affect the output. For example, in regression, derivatives help measure how sensitive the dependent variable is to changes in each feature.</a:t>
            </a:r>
          </a:p>
          <a:p>
            <a:r>
              <a:rPr lang="en-AU" b="1" dirty="0"/>
              <a:t>Feature Importance</a:t>
            </a:r>
            <a:r>
              <a:rPr lang="en-AU" dirty="0"/>
              <a:t>: In certain machine learning models (e.g., decision trees, random forests), derivatives can help assess the importance of features by examining how changes in features impact model predictions.</a:t>
            </a:r>
          </a:p>
          <a:p>
            <a:endParaRPr lang="en-US" dirty="0"/>
          </a:p>
        </p:txBody>
      </p:sp>
    </p:spTree>
    <p:extLst>
      <p:ext uri="{BB962C8B-B14F-4D97-AF65-F5344CB8AC3E}">
        <p14:creationId xmlns:p14="http://schemas.microsoft.com/office/powerpoint/2010/main" val="3086881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1B6B-BD84-2919-1FA3-8857A28700A0}"/>
              </a:ext>
            </a:extLst>
          </p:cNvPr>
          <p:cNvSpPr>
            <a:spLocks noGrp="1"/>
          </p:cNvSpPr>
          <p:nvPr>
            <p:ph type="title"/>
          </p:nvPr>
        </p:nvSpPr>
        <p:spPr>
          <a:xfrm>
            <a:off x="700635" y="914400"/>
            <a:ext cx="10691265" cy="1307592"/>
          </a:xfrm>
        </p:spPr>
        <p:txBody>
          <a:bodyPr/>
          <a:lstStyle/>
          <a:p>
            <a:r>
              <a:rPr lang="en-AU" dirty="0"/>
              <a:t>Integrals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375266-3265-AC63-76CD-4198613DB21A}"/>
                  </a:ext>
                </a:extLst>
              </p:cNvPr>
              <p:cNvSpPr>
                <a:spLocks noGrp="1"/>
              </p:cNvSpPr>
              <p:nvPr>
                <p:ph idx="1"/>
              </p:nvPr>
            </p:nvSpPr>
            <p:spPr>
              <a:xfrm>
                <a:off x="700636" y="1752435"/>
                <a:ext cx="5820086" cy="3739896"/>
              </a:xfrm>
            </p:spPr>
            <p:txBody>
              <a:bodyPr>
                <a:normAutofit fontScale="92500" lnSpcReduction="10000"/>
              </a:bodyPr>
              <a:lstStyle/>
              <a:p>
                <a:pPr marL="0" indent="0">
                  <a:buNone/>
                </a:pPr>
                <a:r>
                  <a:rPr lang="en-AU" dirty="0"/>
                  <a:t>The </a:t>
                </a:r>
                <a:r>
                  <a:rPr lang="en-AU" b="1" dirty="0"/>
                  <a:t>integral</a:t>
                </a:r>
                <a:r>
                  <a:rPr lang="en-AU" dirty="0"/>
                  <a:t> represents the accumulation of quantities, such as area under a curve or total change over an interval. The </a:t>
                </a:r>
                <a:r>
                  <a:rPr lang="en-AU" b="1" dirty="0"/>
                  <a:t>definite integral</a:t>
                </a:r>
                <a:r>
                  <a:rPr lang="en-AU" dirty="0"/>
                  <a:t> computes the total accumulation over a specific range, while the </a:t>
                </a:r>
                <a:r>
                  <a:rPr lang="en-AU" b="1" dirty="0"/>
                  <a:t>indefinite integral</a:t>
                </a:r>
                <a:r>
                  <a:rPr lang="en-AU" dirty="0"/>
                  <a:t> finds a general formula for accumulation.</a:t>
                </a:r>
              </a:p>
              <a:p>
                <a:r>
                  <a:rPr lang="en-AU" dirty="0"/>
                  <a:t>Mathematically:</a:t>
                </a:r>
              </a:p>
              <a:p>
                <a:pPr marL="0" indent="0">
                  <a:buNone/>
                </a:pPr>
                <a14:m>
                  <m:oMathPara xmlns:m="http://schemas.openxmlformats.org/officeDocument/2006/math">
                    <m:oMathParaPr>
                      <m:jc m:val="centerGroup"/>
                    </m:oMathParaPr>
                    <m:oMath xmlns:m="http://schemas.openxmlformats.org/officeDocument/2006/math">
                      <m:nary>
                        <m:naryPr>
                          <m:grow m:val="on"/>
                          <m:ctrlPr>
                            <a:rPr lang="ur-PK" i="1">
                              <a:latin typeface="Cambria Math" panose="02040503050406030204" pitchFamily="18" charset="0"/>
                            </a:rPr>
                          </m:ctrlPr>
                        </m:naryPr>
                        <m:sub>
                          <m:r>
                            <a:rPr lang="ur-PK" i="1">
                              <a:latin typeface="Cambria Math" panose="02040503050406030204" pitchFamily="18" charset="0"/>
                            </a:rPr>
                            <m:t>𝑎</m:t>
                          </m:r>
                        </m:sub>
                        <m:sup>
                          <m:r>
                            <a:rPr lang="ur-PK" i="1">
                              <a:latin typeface="Cambria Math" panose="02040503050406030204" pitchFamily="18" charset="0"/>
                            </a:rPr>
                            <m:t>𝑏</m:t>
                          </m:r>
                        </m:sup>
                        <m:e>
                          <m:r>
                            <a:rPr lang="ur-PK" i="1">
                              <a:latin typeface="Cambria Math" panose="02040503050406030204" pitchFamily="18" charset="0"/>
                            </a:rPr>
                            <m:t>𝑓</m:t>
                          </m:r>
                        </m:e>
                      </m:nary>
                      <m:d>
                        <m:dPr>
                          <m:ctrlPr>
                            <a:rPr lang="ur-PK" i="1">
                              <a:latin typeface="Cambria Math" panose="02040503050406030204" pitchFamily="18" charset="0"/>
                            </a:rPr>
                          </m:ctrlPr>
                        </m:dPr>
                        <m:e>
                          <m:r>
                            <a:rPr lang="ur-PK" i="1">
                              <a:latin typeface="Cambria Math" panose="02040503050406030204" pitchFamily="18" charset="0"/>
                            </a:rPr>
                            <m:t>𝑥</m:t>
                          </m:r>
                        </m:e>
                      </m:d>
                      <m:r>
                        <m:rPr>
                          <m:nor/>
                        </m:rPr>
                        <a:rPr lang="ur-PK" i="1"/>
                        <m:t> </m:t>
                      </m:r>
                      <m:r>
                        <a:rPr lang="ur-PK" i="1">
                          <a:latin typeface="Cambria Math" panose="02040503050406030204" pitchFamily="18" charset="0"/>
                        </a:rPr>
                        <m:t>𝑑𝑥</m:t>
                      </m:r>
                    </m:oMath>
                  </m:oMathPara>
                </a14:m>
                <a:endParaRPr lang="ur-PK" b="0" dirty="0"/>
              </a:p>
              <a:p>
                <a:pPr marL="0" indent="0">
                  <a:buNone/>
                </a:pPr>
                <a:r>
                  <a:rPr lang="en-AU" dirty="0"/>
                  <a:t>This represents the total accumulation of </a:t>
                </a:r>
                <a14:m>
                  <m:oMath xmlns:m="http://schemas.openxmlformats.org/officeDocument/2006/math">
                    <m:r>
                      <a:rPr lang="en-AU" i="1">
                        <a:latin typeface="Cambria Math" panose="02040503050406030204" pitchFamily="18" charset="0"/>
                      </a:rPr>
                      <m:t>𝑓</m:t>
                    </m:r>
                    <m:d>
                      <m:dPr>
                        <m:ctrlPr>
                          <a:rPr lang="ur-PK" i="1">
                            <a:latin typeface="Cambria Math" panose="02040503050406030204" pitchFamily="18" charset="0"/>
                          </a:rPr>
                        </m:ctrlPr>
                      </m:dPr>
                      <m:e>
                        <m:r>
                          <a:rPr lang="ur-PK" i="1">
                            <a:latin typeface="Cambria Math" panose="02040503050406030204" pitchFamily="18" charset="0"/>
                          </a:rPr>
                          <m:t>𝑥</m:t>
                        </m:r>
                      </m:e>
                    </m:d>
                  </m:oMath>
                </a14:m>
                <a:r>
                  <a:rPr lang="en-AU" dirty="0"/>
                  <a:t>between the bounds </a:t>
                </a:r>
                <a14:m>
                  <m:oMath xmlns:m="http://schemas.openxmlformats.org/officeDocument/2006/math">
                    <m:r>
                      <a:rPr lang="en-AU" i="1">
                        <a:latin typeface="Cambria Math" panose="02040503050406030204" pitchFamily="18" charset="0"/>
                      </a:rPr>
                      <m:t>𝑎</m:t>
                    </m:r>
                  </m:oMath>
                </a14:m>
                <a:r>
                  <a:rPr lang="en-AU" dirty="0"/>
                  <a:t>and </a:t>
                </a:r>
                <a14:m>
                  <m:oMath xmlns:m="http://schemas.openxmlformats.org/officeDocument/2006/math">
                    <m:r>
                      <a:rPr lang="en-AU" i="1">
                        <a:latin typeface="Cambria Math" panose="02040503050406030204" pitchFamily="18" charset="0"/>
                      </a:rPr>
                      <m:t>𝑏</m:t>
                    </m:r>
                  </m:oMath>
                </a14:m>
                <a:r>
                  <a:rPr lang="en-AU" dirty="0"/>
                  <a:t>.</a:t>
                </a:r>
              </a:p>
              <a:p>
                <a:endParaRPr lang="en-US" dirty="0"/>
              </a:p>
            </p:txBody>
          </p:sp>
        </mc:Choice>
        <mc:Fallback xmlns="">
          <p:sp>
            <p:nvSpPr>
              <p:cNvPr id="3" name="Content Placeholder 2">
                <a:extLst>
                  <a:ext uri="{FF2B5EF4-FFF2-40B4-BE49-F238E27FC236}">
                    <a16:creationId xmlns:a16="http://schemas.microsoft.com/office/drawing/2014/main" id="{7C375266-3265-AC63-76CD-4198613DB21A}"/>
                  </a:ext>
                </a:extLst>
              </p:cNvPr>
              <p:cNvSpPr>
                <a:spLocks noGrp="1" noRot="1" noChangeAspect="1" noMove="1" noResize="1" noEditPoints="1" noAdjustHandles="1" noChangeArrowheads="1" noChangeShapeType="1" noTextEdit="1"/>
              </p:cNvSpPr>
              <p:nvPr>
                <p:ph idx="1"/>
              </p:nvPr>
            </p:nvSpPr>
            <p:spPr>
              <a:xfrm>
                <a:off x="700636" y="1752435"/>
                <a:ext cx="5820086" cy="3739896"/>
              </a:xfrm>
              <a:blipFill>
                <a:blip r:embed="rId2"/>
                <a:stretch>
                  <a:fillRect l="-1089" t="-676" r="-1743" b="-2567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A197261-5BD2-B156-42E4-9C0FF2D4641A}"/>
              </a:ext>
            </a:extLst>
          </p:cNvPr>
          <p:cNvPicPr>
            <a:picLocks noChangeAspect="1"/>
          </p:cNvPicPr>
          <p:nvPr/>
        </p:nvPicPr>
        <p:blipFill>
          <a:blip r:embed="rId3"/>
          <a:stretch>
            <a:fillRect/>
          </a:stretch>
        </p:blipFill>
        <p:spPr>
          <a:xfrm>
            <a:off x="6406708" y="1755574"/>
            <a:ext cx="5320247" cy="3934766"/>
          </a:xfrm>
          <a:prstGeom prst="rect">
            <a:avLst/>
          </a:prstGeom>
        </p:spPr>
      </p:pic>
    </p:spTree>
    <p:extLst>
      <p:ext uri="{BB962C8B-B14F-4D97-AF65-F5344CB8AC3E}">
        <p14:creationId xmlns:p14="http://schemas.microsoft.com/office/powerpoint/2010/main" val="2954585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D3E3-A0E4-B10C-5CB0-E3266CE4B1D3}"/>
              </a:ext>
            </a:extLst>
          </p:cNvPr>
          <p:cNvSpPr>
            <a:spLocks noGrp="1"/>
          </p:cNvSpPr>
          <p:nvPr>
            <p:ph type="title"/>
          </p:nvPr>
        </p:nvSpPr>
        <p:spPr/>
        <p:txBody>
          <a:bodyPr/>
          <a:lstStyle/>
          <a:p>
            <a:r>
              <a:rPr lang="en-AU" dirty="0"/>
              <a:t>Usage of integrals in Data Science:</a:t>
            </a:r>
            <a:endParaRPr lang="en-US" dirty="0"/>
          </a:p>
        </p:txBody>
      </p:sp>
      <p:sp>
        <p:nvSpPr>
          <p:cNvPr id="3" name="Content Placeholder 2">
            <a:extLst>
              <a:ext uri="{FF2B5EF4-FFF2-40B4-BE49-F238E27FC236}">
                <a16:creationId xmlns:a16="http://schemas.microsoft.com/office/drawing/2014/main" id="{551994EE-8C1A-6E63-E280-466D363D90DC}"/>
              </a:ext>
            </a:extLst>
          </p:cNvPr>
          <p:cNvSpPr>
            <a:spLocks noGrp="1"/>
          </p:cNvSpPr>
          <p:nvPr>
            <p:ph idx="1"/>
          </p:nvPr>
        </p:nvSpPr>
        <p:spPr>
          <a:xfrm>
            <a:off x="700635" y="1668162"/>
            <a:ext cx="10691265" cy="4695568"/>
          </a:xfrm>
        </p:spPr>
        <p:txBody>
          <a:bodyPr>
            <a:normAutofit lnSpcReduction="10000"/>
          </a:bodyPr>
          <a:lstStyle/>
          <a:p>
            <a:r>
              <a:rPr lang="en-AU" b="1" dirty="0"/>
              <a:t>Area Under Curves</a:t>
            </a:r>
            <a:r>
              <a:rPr lang="en-AU" dirty="0"/>
              <a:t>: In machine learning, integrals are used to calculate the </a:t>
            </a:r>
            <a:r>
              <a:rPr lang="en-AU" b="1" dirty="0"/>
              <a:t>area under the ROC curve</a:t>
            </a:r>
            <a:r>
              <a:rPr lang="en-AU" dirty="0"/>
              <a:t> (AUC) in classification problems. AUC helps evaluate the performance of a model by measuring the </a:t>
            </a:r>
            <a:r>
              <a:rPr lang="en-AU" dirty="0" err="1"/>
              <a:t>tradeoff</a:t>
            </a:r>
            <a:r>
              <a:rPr lang="en-AU" dirty="0"/>
              <a:t> between true positive rate and false positive rate.</a:t>
            </a:r>
          </a:p>
          <a:p>
            <a:r>
              <a:rPr lang="en-AU" b="1" dirty="0"/>
              <a:t>Probability Distribution</a:t>
            </a:r>
            <a:r>
              <a:rPr lang="en-AU" dirty="0"/>
              <a:t>: In </a:t>
            </a:r>
            <a:r>
              <a:rPr lang="en-AU" b="1" dirty="0"/>
              <a:t>probability theory</a:t>
            </a:r>
            <a:r>
              <a:rPr lang="en-AU" dirty="0"/>
              <a:t>, the integral of a </a:t>
            </a:r>
            <a:r>
              <a:rPr lang="en-AU" b="1" dirty="0"/>
              <a:t>probability density function (PDF)</a:t>
            </a:r>
            <a:r>
              <a:rPr lang="en-AU" dirty="0"/>
              <a:t> over a given range gives the </a:t>
            </a:r>
            <a:r>
              <a:rPr lang="en-AU" b="1" dirty="0"/>
              <a:t>probability</a:t>
            </a:r>
            <a:r>
              <a:rPr lang="en-AU" dirty="0"/>
              <a:t> of the random variable falling within that range. Integrals are essential in models like </a:t>
            </a:r>
            <a:r>
              <a:rPr lang="en-AU" b="1" dirty="0"/>
              <a:t>Gaussian Mixture Models (GMM)</a:t>
            </a:r>
            <a:r>
              <a:rPr lang="en-AU" dirty="0"/>
              <a:t>, where they are used to compute probabilities.</a:t>
            </a:r>
          </a:p>
          <a:p>
            <a:r>
              <a:rPr lang="en-AU" b="1" dirty="0"/>
              <a:t>Cumulative Sums</a:t>
            </a:r>
            <a:r>
              <a:rPr lang="en-AU" dirty="0"/>
              <a:t>: In some time-series analysis, integrals can be used to accumulate information over time, such as in </a:t>
            </a:r>
            <a:r>
              <a:rPr lang="en-AU" dirty="0" err="1"/>
              <a:t>modeling</a:t>
            </a:r>
            <a:r>
              <a:rPr lang="en-AU" dirty="0"/>
              <a:t> the </a:t>
            </a:r>
            <a:r>
              <a:rPr lang="en-AU" b="1" dirty="0"/>
              <a:t>total growth</a:t>
            </a:r>
            <a:r>
              <a:rPr lang="en-AU" dirty="0"/>
              <a:t> of a quantity (e.g., total sales or total traffic).</a:t>
            </a:r>
          </a:p>
          <a:p>
            <a:r>
              <a:rPr lang="en-AU" b="1" dirty="0"/>
              <a:t>Data Smoothing and Accumulation</a:t>
            </a:r>
            <a:r>
              <a:rPr lang="en-AU" dirty="0"/>
              <a:t>: In </a:t>
            </a:r>
            <a:r>
              <a:rPr lang="en-AU" b="1" dirty="0"/>
              <a:t>signal processing</a:t>
            </a:r>
            <a:r>
              <a:rPr lang="en-AU" dirty="0"/>
              <a:t> and other data analysis techniques, integrals help in smoothing data or finding cumulative quantities over time, such as cumulative profit, costs, or losses.</a:t>
            </a:r>
          </a:p>
          <a:p>
            <a:endParaRPr lang="en-US" dirty="0"/>
          </a:p>
        </p:txBody>
      </p:sp>
    </p:spTree>
    <p:extLst>
      <p:ext uri="{BB962C8B-B14F-4D97-AF65-F5344CB8AC3E}">
        <p14:creationId xmlns:p14="http://schemas.microsoft.com/office/powerpoint/2010/main" val="354746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4232-D292-58F3-F104-FACBEF702359}"/>
              </a:ext>
            </a:extLst>
          </p:cNvPr>
          <p:cNvSpPr>
            <a:spLocks noGrp="1"/>
          </p:cNvSpPr>
          <p:nvPr>
            <p:ph type="title"/>
          </p:nvPr>
        </p:nvSpPr>
        <p:spPr/>
        <p:txBody>
          <a:bodyPr>
            <a:normAutofit fontScale="90000"/>
          </a:bodyPr>
          <a:lstStyle/>
          <a:p>
            <a:r>
              <a:rPr lang="en-AU" dirty="0"/>
              <a:t>Multivariable Calculus (Partial Derivatives)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82BBE4-1755-C3D6-A7EE-2901373C9FD1}"/>
                  </a:ext>
                </a:extLst>
              </p:cNvPr>
              <p:cNvSpPr>
                <a:spLocks noGrp="1"/>
              </p:cNvSpPr>
              <p:nvPr>
                <p:ph idx="1"/>
              </p:nvPr>
            </p:nvSpPr>
            <p:spPr>
              <a:xfrm>
                <a:off x="700635" y="1648918"/>
                <a:ext cx="5805095" cy="4312970"/>
              </a:xfrm>
            </p:spPr>
            <p:txBody>
              <a:bodyPr>
                <a:normAutofit fontScale="85000" lnSpcReduction="10000"/>
              </a:bodyPr>
              <a:lstStyle/>
              <a:p>
                <a:pPr marL="0" indent="0">
                  <a:buNone/>
                </a:pPr>
                <a:r>
                  <a:rPr lang="en-AU" b="1" dirty="0"/>
                  <a:t>Multivariable calculus</a:t>
                </a:r>
                <a:r>
                  <a:rPr lang="en-AU" dirty="0"/>
                  <a:t> deals with functions that depend on more than one variable. A key concept in multivariable calculus is the </a:t>
                </a:r>
                <a:r>
                  <a:rPr lang="en-AU" b="1" dirty="0"/>
                  <a:t>partial derivative</a:t>
                </a:r>
                <a:r>
                  <a:rPr lang="en-AU" dirty="0"/>
                  <a:t>, which allows us to understand how a function changes with respect to one variable while keeping the other variables constant.</a:t>
                </a:r>
              </a:p>
              <a:p>
                <a:pPr marL="0" indent="0">
                  <a:buNone/>
                </a:pPr>
                <a:r>
                  <a:rPr lang="en-AU" dirty="0"/>
                  <a:t>A </a:t>
                </a:r>
                <a:r>
                  <a:rPr lang="en-AU" b="1" dirty="0"/>
                  <a:t>partial derivative</a:t>
                </a:r>
                <a:r>
                  <a:rPr lang="en-AU" dirty="0"/>
                  <a:t> is the derivative of a function with respect to one variable, while all other variables are treated as constants.</a:t>
                </a:r>
              </a:p>
              <a:p>
                <a:r>
                  <a:rPr lang="en-AU" dirty="0"/>
                  <a:t>Mathematically, for a function </a:t>
                </a:r>
                <a14:m>
                  <m:oMath xmlns:m="http://schemas.openxmlformats.org/officeDocument/2006/math">
                    <m:r>
                      <a:rPr lang="en-AU" i="1">
                        <a:latin typeface="Cambria Math" panose="02040503050406030204" pitchFamily="18" charset="0"/>
                      </a:rPr>
                      <m:t>𝑓</m:t>
                    </m:r>
                    <m:d>
                      <m:dPr>
                        <m:sepChr m:val=","/>
                        <m:ctrlPr>
                          <a:rPr lang="ur-PK" i="1">
                            <a:latin typeface="Cambria Math" panose="02040503050406030204" pitchFamily="18" charset="0"/>
                          </a:rPr>
                        </m:ctrlPr>
                      </m:dPr>
                      <m:e>
                        <m:r>
                          <a:rPr lang="ur-PK" i="1">
                            <a:latin typeface="Cambria Math" panose="02040503050406030204" pitchFamily="18" charset="0"/>
                          </a:rPr>
                          <m:t>𝑥</m:t>
                        </m:r>
                      </m:e>
                      <m:e>
                        <m:r>
                          <a:rPr lang="ur-PK" i="1">
                            <a:latin typeface="Cambria Math" panose="02040503050406030204" pitchFamily="18" charset="0"/>
                          </a:rPr>
                          <m:t>𝑦</m:t>
                        </m:r>
                      </m:e>
                      <m:e>
                        <m:r>
                          <a:rPr lang="ur-PK" i="1">
                            <a:latin typeface="Cambria Math" panose="02040503050406030204" pitchFamily="18" charset="0"/>
                          </a:rPr>
                          <m:t>𝑧</m:t>
                        </m:r>
                      </m:e>
                      <m:e>
                        <m:r>
                          <a:rPr lang="ur-PK">
                            <a:latin typeface="Cambria Math" panose="02040503050406030204" pitchFamily="18" charset="0"/>
                          </a:rPr>
                          <m:t>...</m:t>
                        </m:r>
                      </m:e>
                    </m:d>
                  </m:oMath>
                </a14:m>
                <a:r>
                  <a:rPr lang="ur-PK" dirty="0"/>
                  <a:t>, </a:t>
                </a:r>
                <a:r>
                  <a:rPr lang="en-AU" dirty="0"/>
                  <a:t>the partial derivative of </a:t>
                </a:r>
                <a14:m>
                  <m:oMath xmlns:m="http://schemas.openxmlformats.org/officeDocument/2006/math">
                    <m:r>
                      <a:rPr lang="en-AU" i="1">
                        <a:latin typeface="Cambria Math" panose="02040503050406030204" pitchFamily="18" charset="0"/>
                      </a:rPr>
                      <m:t>𝑓</m:t>
                    </m:r>
                  </m:oMath>
                </a14:m>
                <a:r>
                  <a:rPr lang="en-AU" dirty="0"/>
                  <a:t>with respect to </a:t>
                </a:r>
                <a14:m>
                  <m:oMath xmlns:m="http://schemas.openxmlformats.org/officeDocument/2006/math">
                    <m:r>
                      <a:rPr lang="en-AU" i="1">
                        <a:latin typeface="Cambria Math" panose="02040503050406030204" pitchFamily="18" charset="0"/>
                      </a:rPr>
                      <m:t>𝑥</m:t>
                    </m:r>
                  </m:oMath>
                </a14:m>
                <a:r>
                  <a:rPr lang="en-AU" dirty="0"/>
                  <a:t>is denoted as:</a:t>
                </a:r>
              </a:p>
              <a:p>
                <a:pPr marL="0" indent="0">
                  <a:buNone/>
                </a:pPr>
                <a14:m>
                  <m:oMathPara xmlns:m="http://schemas.openxmlformats.org/officeDocument/2006/math">
                    <m:oMathParaPr>
                      <m:jc m:val="centerGroup"/>
                    </m:oMathParaPr>
                    <m:oMath xmlns:m="http://schemas.openxmlformats.org/officeDocument/2006/math">
                      <m:f>
                        <m:fPr>
                          <m:ctrlPr>
                            <a:rPr lang="ur-PK" i="1">
                              <a:latin typeface="Cambria Math" panose="02040503050406030204" pitchFamily="18" charset="0"/>
                            </a:rPr>
                          </m:ctrlPr>
                        </m:fPr>
                        <m:num>
                          <m:r>
                            <a:rPr lang="ur-PK">
                              <a:latin typeface="Cambria Math" panose="02040503050406030204" pitchFamily="18" charset="0"/>
                            </a:rPr>
                            <m:t>𝜕</m:t>
                          </m:r>
                          <m:r>
                            <a:rPr lang="ur-PK" i="1">
                              <a:latin typeface="Cambria Math" panose="02040503050406030204" pitchFamily="18" charset="0"/>
                            </a:rPr>
                            <m:t>𝑓</m:t>
                          </m:r>
                        </m:num>
                        <m:den>
                          <m:r>
                            <a:rPr lang="ur-PK">
                              <a:latin typeface="Cambria Math" panose="02040503050406030204" pitchFamily="18" charset="0"/>
                            </a:rPr>
                            <m:t>𝜕</m:t>
                          </m:r>
                          <m:r>
                            <a:rPr lang="ur-PK" i="1">
                              <a:latin typeface="Cambria Math" panose="02040503050406030204" pitchFamily="18" charset="0"/>
                            </a:rPr>
                            <m:t>𝑥</m:t>
                          </m:r>
                        </m:den>
                      </m:f>
                    </m:oMath>
                  </m:oMathPara>
                </a14:m>
                <a:endParaRPr lang="ur-PK" dirty="0"/>
              </a:p>
              <a:p>
                <a:pPr marL="0" indent="0">
                  <a:buNone/>
                </a:pPr>
                <a:r>
                  <a:rPr lang="en-AU" dirty="0"/>
                  <a:t>This represents the rate of change of </a:t>
                </a:r>
                <a14:m>
                  <m:oMath xmlns:m="http://schemas.openxmlformats.org/officeDocument/2006/math">
                    <m:r>
                      <a:rPr lang="en-AU" i="1">
                        <a:latin typeface="Cambria Math" panose="02040503050406030204" pitchFamily="18" charset="0"/>
                      </a:rPr>
                      <m:t>𝑓</m:t>
                    </m:r>
                  </m:oMath>
                </a14:m>
                <a:r>
                  <a:rPr lang="en-AU" dirty="0"/>
                  <a:t>in the </a:t>
                </a:r>
                <a14:m>
                  <m:oMath xmlns:m="http://schemas.openxmlformats.org/officeDocument/2006/math">
                    <m:r>
                      <a:rPr lang="en-AU" i="1">
                        <a:latin typeface="Cambria Math" panose="02040503050406030204" pitchFamily="18" charset="0"/>
                      </a:rPr>
                      <m:t>𝑥</m:t>
                    </m:r>
                  </m:oMath>
                </a14:m>
                <a:r>
                  <a:rPr lang="en-AU" dirty="0"/>
                  <a:t>-direction, holding all other variables (like </a:t>
                </a:r>
                <a14:m>
                  <m:oMath xmlns:m="http://schemas.openxmlformats.org/officeDocument/2006/math">
                    <m:r>
                      <a:rPr lang="en-AU" i="1">
                        <a:latin typeface="Cambria Math" panose="02040503050406030204" pitchFamily="18" charset="0"/>
                      </a:rPr>
                      <m:t>𝑦</m:t>
                    </m:r>
                  </m:oMath>
                </a14:m>
                <a:r>
                  <a:rPr lang="en-AU" dirty="0"/>
                  <a:t>, </a:t>
                </a:r>
                <a14:m>
                  <m:oMath xmlns:m="http://schemas.openxmlformats.org/officeDocument/2006/math">
                    <m:r>
                      <a:rPr lang="en-AU" i="1">
                        <a:latin typeface="Cambria Math" panose="02040503050406030204" pitchFamily="18" charset="0"/>
                      </a:rPr>
                      <m:t>𝑧</m:t>
                    </m:r>
                  </m:oMath>
                </a14:m>
                <a:r>
                  <a:rPr lang="en-AU" dirty="0"/>
                  <a:t>, etc.) constant.</a:t>
                </a:r>
              </a:p>
              <a:p>
                <a:endParaRPr lang="en-US" dirty="0"/>
              </a:p>
            </p:txBody>
          </p:sp>
        </mc:Choice>
        <mc:Fallback xmlns="">
          <p:sp>
            <p:nvSpPr>
              <p:cNvPr id="3" name="Content Placeholder 2">
                <a:extLst>
                  <a:ext uri="{FF2B5EF4-FFF2-40B4-BE49-F238E27FC236}">
                    <a16:creationId xmlns:a16="http://schemas.microsoft.com/office/drawing/2014/main" id="{FB82BBE4-1755-C3D6-A7EE-2901373C9FD1}"/>
                  </a:ext>
                </a:extLst>
              </p:cNvPr>
              <p:cNvSpPr>
                <a:spLocks noGrp="1" noRot="1" noChangeAspect="1" noMove="1" noResize="1" noEditPoints="1" noAdjustHandles="1" noChangeArrowheads="1" noChangeShapeType="1" noTextEdit="1"/>
              </p:cNvSpPr>
              <p:nvPr>
                <p:ph idx="1"/>
              </p:nvPr>
            </p:nvSpPr>
            <p:spPr>
              <a:xfrm>
                <a:off x="700635" y="1648918"/>
                <a:ext cx="5805095" cy="4312970"/>
              </a:xfrm>
              <a:blipFill>
                <a:blip r:embed="rId2"/>
                <a:stretch>
                  <a:fillRect l="-655" t="-293" r="-655"/>
                </a:stretch>
              </a:blipFill>
            </p:spPr>
            <p:txBody>
              <a:bodyPr/>
              <a:lstStyle/>
              <a:p>
                <a:r>
                  <a:rPr lang="en-US">
                    <a:noFill/>
                  </a:rPr>
                  <a:t> </a:t>
                </a:r>
              </a:p>
            </p:txBody>
          </p:sp>
        </mc:Fallback>
      </mc:AlternateContent>
      <p:pic>
        <p:nvPicPr>
          <p:cNvPr id="12290" name="Picture 2" descr="Multivariable Calculus | Mathematics | MIT OpenCourseWare">
            <a:extLst>
              <a:ext uri="{FF2B5EF4-FFF2-40B4-BE49-F238E27FC236}">
                <a16:creationId xmlns:a16="http://schemas.microsoft.com/office/drawing/2014/main" id="{BD685147-6BF6-2CF4-84F7-7C268E85E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913" y="1999048"/>
            <a:ext cx="4064000" cy="340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33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6659-5A0A-4C87-8312-8043BC742F06}"/>
              </a:ext>
            </a:extLst>
          </p:cNvPr>
          <p:cNvSpPr>
            <a:spLocks noGrp="1"/>
          </p:cNvSpPr>
          <p:nvPr>
            <p:ph type="title"/>
          </p:nvPr>
        </p:nvSpPr>
        <p:spPr>
          <a:xfrm>
            <a:off x="700635" y="691976"/>
            <a:ext cx="10691265" cy="815546"/>
          </a:xfrm>
        </p:spPr>
        <p:txBody>
          <a:bodyPr>
            <a:normAutofit fontScale="90000"/>
          </a:bodyPr>
          <a:lstStyle/>
          <a:p>
            <a:r>
              <a:rPr lang="en-AU" dirty="0"/>
              <a:t>Uses of Partial Derivatives in Data Science</a:t>
            </a:r>
            <a:endParaRPr lang="en-US" dirty="0"/>
          </a:p>
        </p:txBody>
      </p:sp>
      <p:sp>
        <p:nvSpPr>
          <p:cNvPr id="3" name="Content Placeholder 2">
            <a:extLst>
              <a:ext uri="{FF2B5EF4-FFF2-40B4-BE49-F238E27FC236}">
                <a16:creationId xmlns:a16="http://schemas.microsoft.com/office/drawing/2014/main" id="{EB3E4844-2349-A36B-7732-53EDACC09A52}"/>
              </a:ext>
            </a:extLst>
          </p:cNvPr>
          <p:cNvSpPr>
            <a:spLocks noGrp="1"/>
          </p:cNvSpPr>
          <p:nvPr>
            <p:ph idx="1"/>
          </p:nvPr>
        </p:nvSpPr>
        <p:spPr>
          <a:xfrm>
            <a:off x="700635" y="1544591"/>
            <a:ext cx="10691265" cy="4658498"/>
          </a:xfrm>
        </p:spPr>
        <p:txBody>
          <a:bodyPr>
            <a:normAutofit fontScale="77500" lnSpcReduction="20000"/>
          </a:bodyPr>
          <a:lstStyle/>
          <a:p>
            <a:r>
              <a:rPr lang="en-AU" b="1" dirty="0"/>
              <a:t>Optimization (Gradient Descent)</a:t>
            </a:r>
            <a:r>
              <a:rPr lang="en-AU" dirty="0"/>
              <a:t>: Partial derivatives are fundamental to optimization algorithms like </a:t>
            </a:r>
            <a:r>
              <a:rPr lang="en-AU" b="1" dirty="0"/>
              <a:t>gradient descent</a:t>
            </a:r>
            <a:r>
              <a:rPr lang="en-AU" dirty="0"/>
              <a:t>, which is widely used in machine learning for training models (e.g., linear regression, neural networks).</a:t>
            </a:r>
          </a:p>
          <a:p>
            <a:r>
              <a:rPr lang="en-AU" b="1" dirty="0"/>
              <a:t>Backpropagation in Neural Networks</a:t>
            </a:r>
            <a:r>
              <a:rPr lang="en-AU" dirty="0"/>
              <a:t>: In training </a:t>
            </a:r>
            <a:r>
              <a:rPr lang="en-AU" b="1" dirty="0"/>
              <a:t>deep learning models</a:t>
            </a:r>
            <a:r>
              <a:rPr lang="en-AU" dirty="0"/>
              <a:t>, </a:t>
            </a:r>
            <a:r>
              <a:rPr lang="en-AU" b="1" dirty="0"/>
              <a:t>backpropagation</a:t>
            </a:r>
            <a:r>
              <a:rPr lang="en-AU" dirty="0"/>
              <a:t> is a method used to update the weights of the network. During backpropagation, partial derivatives of the </a:t>
            </a:r>
            <a:r>
              <a:rPr lang="en-AU" b="1" dirty="0"/>
              <a:t>error (loss)</a:t>
            </a:r>
            <a:r>
              <a:rPr lang="en-AU" dirty="0"/>
              <a:t> function are computed with respect to each weight in the network using the </a:t>
            </a:r>
            <a:r>
              <a:rPr lang="en-AU" b="1" dirty="0"/>
              <a:t>chain rule</a:t>
            </a:r>
            <a:r>
              <a:rPr lang="en-AU" dirty="0"/>
              <a:t>.</a:t>
            </a:r>
          </a:p>
          <a:p>
            <a:r>
              <a:rPr lang="en-AU" b="1" dirty="0"/>
              <a:t>Multiple Parameters</a:t>
            </a:r>
            <a:r>
              <a:rPr lang="en-AU" dirty="0"/>
              <a:t>: Many machine learning algorithms involve multiple parameters (e.g., weights and biases in neural networks, regularization coefficients in regularized regression). The partial derivatives are used to optimize these parameters.</a:t>
            </a:r>
          </a:p>
          <a:p>
            <a:r>
              <a:rPr lang="en-AU" b="1" dirty="0"/>
              <a:t>Sensitivity Analysis</a:t>
            </a:r>
            <a:r>
              <a:rPr lang="en-AU" dirty="0"/>
              <a:t>: Partial derivatives are used to perform </a:t>
            </a:r>
            <a:r>
              <a:rPr lang="en-AU" b="1" dirty="0"/>
              <a:t>sensitivity analysis</a:t>
            </a:r>
            <a:r>
              <a:rPr lang="en-AU" dirty="0"/>
              <a:t>, which helps assess how sensitive the output of a model is to changes in each individual feature or input variable.</a:t>
            </a:r>
          </a:p>
          <a:p>
            <a:r>
              <a:rPr lang="en-AU" b="1" dirty="0"/>
              <a:t>Logistic Regression</a:t>
            </a:r>
            <a:r>
              <a:rPr lang="en-AU" dirty="0"/>
              <a:t>: In </a:t>
            </a:r>
            <a:r>
              <a:rPr lang="en-AU" b="1" dirty="0"/>
              <a:t>logistic regression</a:t>
            </a:r>
            <a:r>
              <a:rPr lang="en-AU" dirty="0"/>
              <a:t>, the goal is to minimize a cost function (e.g., cross-entropy loss) using gradient-based optimization techniques. </a:t>
            </a:r>
          </a:p>
          <a:p>
            <a:r>
              <a:rPr lang="en-AU" b="1" dirty="0"/>
              <a:t>Dimensionality Reduction</a:t>
            </a:r>
            <a:r>
              <a:rPr lang="en-AU" dirty="0"/>
              <a:t>: Partial derivatives are used in algorithms like </a:t>
            </a:r>
            <a:r>
              <a:rPr lang="en-AU" b="1" dirty="0"/>
              <a:t>Principal Component Analysis (PCA)</a:t>
            </a:r>
            <a:r>
              <a:rPr lang="en-AU" dirty="0"/>
              <a:t> to find the </a:t>
            </a:r>
            <a:r>
              <a:rPr lang="en-AU" b="1" dirty="0"/>
              <a:t>principal components</a:t>
            </a:r>
            <a:r>
              <a:rPr lang="en-AU" dirty="0"/>
              <a:t> (the directions of maximum variance) in a high-dimensional dataset.</a:t>
            </a:r>
          </a:p>
          <a:p>
            <a:r>
              <a:rPr lang="en-AU" b="1" dirty="0"/>
              <a:t>Multivariate Regression Models</a:t>
            </a:r>
            <a:r>
              <a:rPr lang="en-AU" dirty="0"/>
              <a:t>: In </a:t>
            </a:r>
            <a:r>
              <a:rPr lang="en-AU" b="1" dirty="0"/>
              <a:t>multivariate regression</a:t>
            </a:r>
            <a:r>
              <a:rPr lang="en-AU" dirty="0"/>
              <a:t>, where multiple independent variables are used to predict a dependent variable, partial derivatives are used to compute the rate of change of the model’s output with respect to each independent variable.</a:t>
            </a:r>
            <a:endParaRPr lang="en-US" dirty="0"/>
          </a:p>
        </p:txBody>
      </p:sp>
    </p:spTree>
    <p:extLst>
      <p:ext uri="{BB962C8B-B14F-4D97-AF65-F5344CB8AC3E}">
        <p14:creationId xmlns:p14="http://schemas.microsoft.com/office/powerpoint/2010/main" val="238174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4ADA-0DD2-8CE7-026B-76FA9641C169}"/>
              </a:ext>
            </a:extLst>
          </p:cNvPr>
          <p:cNvSpPr>
            <a:spLocks noGrp="1"/>
          </p:cNvSpPr>
          <p:nvPr>
            <p:ph type="title"/>
          </p:nvPr>
        </p:nvSpPr>
        <p:spPr>
          <a:xfrm>
            <a:off x="750367" y="729049"/>
            <a:ext cx="10691265" cy="1307592"/>
          </a:xfrm>
        </p:spPr>
        <p:txBody>
          <a:bodyPr>
            <a:normAutofit fontScale="90000"/>
          </a:bodyPr>
          <a:lstStyle/>
          <a:p>
            <a:r>
              <a:rPr lang="en-AU" dirty="0"/>
              <a:t>Week 2</a:t>
            </a:r>
            <a:br>
              <a:rPr lang="en-AU" dirty="0"/>
            </a:br>
            <a:r>
              <a:rPr lang="en-AU" dirty="0"/>
              <a:t>Mathematical Foundations for Data Science</a:t>
            </a:r>
            <a:endParaRPr lang="en-US" dirty="0"/>
          </a:p>
        </p:txBody>
      </p:sp>
      <p:pic>
        <p:nvPicPr>
          <p:cNvPr id="1026" name="Picture 2" descr="Mathematical Foundations for Data Science | by Daniel Gutierrez | Medium">
            <a:extLst>
              <a:ext uri="{FF2B5EF4-FFF2-40B4-BE49-F238E27FC236}">
                <a16:creationId xmlns:a16="http://schemas.microsoft.com/office/drawing/2014/main" id="{3BA0B6A0-C1F3-5426-BB09-7595398DD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145" y="2036641"/>
            <a:ext cx="5881707" cy="391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67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731E-FF22-91C1-0AD3-5BD8747529FE}"/>
              </a:ext>
            </a:extLst>
          </p:cNvPr>
          <p:cNvSpPr>
            <a:spLocks noGrp="1"/>
          </p:cNvSpPr>
          <p:nvPr>
            <p:ph type="title"/>
          </p:nvPr>
        </p:nvSpPr>
        <p:spPr>
          <a:xfrm>
            <a:off x="700635" y="840258"/>
            <a:ext cx="10691265" cy="1307592"/>
          </a:xfrm>
        </p:spPr>
        <p:txBody>
          <a:bodyPr>
            <a:normAutofit fontScale="90000"/>
          </a:bodyPr>
          <a:lstStyle/>
          <a:p>
            <a:r>
              <a:rPr lang="en-AU" dirty="0"/>
              <a:t>Optimization: Gradient Descent and Its Uses in Data Science</a:t>
            </a:r>
            <a:endParaRPr lang="en-US" dirty="0"/>
          </a:p>
        </p:txBody>
      </p:sp>
      <p:sp>
        <p:nvSpPr>
          <p:cNvPr id="3" name="Content Placeholder 2">
            <a:extLst>
              <a:ext uri="{FF2B5EF4-FFF2-40B4-BE49-F238E27FC236}">
                <a16:creationId xmlns:a16="http://schemas.microsoft.com/office/drawing/2014/main" id="{C8FB290B-BDBB-541B-AF8F-FD806E492FB4}"/>
              </a:ext>
            </a:extLst>
          </p:cNvPr>
          <p:cNvSpPr>
            <a:spLocks noGrp="1"/>
          </p:cNvSpPr>
          <p:nvPr>
            <p:ph idx="1"/>
          </p:nvPr>
        </p:nvSpPr>
        <p:spPr>
          <a:xfrm>
            <a:off x="700635" y="2221992"/>
            <a:ext cx="5020543" cy="3739896"/>
          </a:xfrm>
        </p:spPr>
        <p:txBody>
          <a:bodyPr/>
          <a:lstStyle/>
          <a:p>
            <a:r>
              <a:rPr lang="en-AU" b="1" dirty="0"/>
              <a:t>Optimization</a:t>
            </a:r>
            <a:r>
              <a:rPr lang="en-AU" dirty="0"/>
              <a:t> is the process of adjusting model parameters to minimize or maximize an objective function (e.g., loss function, accuracy). In data science and machine learning, </a:t>
            </a:r>
            <a:r>
              <a:rPr lang="en-AU" b="1" dirty="0"/>
              <a:t>gradient descent</a:t>
            </a:r>
            <a:r>
              <a:rPr lang="en-AU" dirty="0"/>
              <a:t> is one of the most commonly used optimization algorithms for minimizing a </a:t>
            </a:r>
            <a:r>
              <a:rPr lang="en-AU" b="1" dirty="0"/>
              <a:t>loss function</a:t>
            </a:r>
            <a:r>
              <a:rPr lang="en-AU" dirty="0"/>
              <a:t> to improve model performance. It helps find the optimal parameters (weights) for machine learning models.</a:t>
            </a:r>
            <a:endParaRPr lang="en-US" dirty="0"/>
          </a:p>
        </p:txBody>
      </p:sp>
      <p:pic>
        <p:nvPicPr>
          <p:cNvPr id="13314" name="Picture 2" descr="Gradient Descent — Operations Research OER">
            <a:extLst>
              <a:ext uri="{FF2B5EF4-FFF2-40B4-BE49-F238E27FC236}">
                <a16:creationId xmlns:a16="http://schemas.microsoft.com/office/drawing/2014/main" id="{545FB3F3-F710-303A-FD7F-75632D011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454" y="2147850"/>
            <a:ext cx="4743742" cy="358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63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AAF-E302-F6B4-EDA5-AE26B24AD0A1}"/>
              </a:ext>
            </a:extLst>
          </p:cNvPr>
          <p:cNvSpPr>
            <a:spLocks noGrp="1"/>
          </p:cNvSpPr>
          <p:nvPr>
            <p:ph type="title"/>
          </p:nvPr>
        </p:nvSpPr>
        <p:spPr>
          <a:xfrm>
            <a:off x="700635" y="778473"/>
            <a:ext cx="10691265" cy="790832"/>
          </a:xfrm>
        </p:spPr>
        <p:txBody>
          <a:bodyPr/>
          <a:lstStyle/>
          <a:p>
            <a:r>
              <a:rPr lang="en-AU" dirty="0"/>
              <a:t>What is Gradient Descent?</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1C4F71-1B8F-5EB2-13FF-968BAA95D18D}"/>
                  </a:ext>
                </a:extLst>
              </p:cNvPr>
              <p:cNvSpPr>
                <a:spLocks noGrp="1"/>
              </p:cNvSpPr>
              <p:nvPr>
                <p:ph idx="1"/>
              </p:nvPr>
            </p:nvSpPr>
            <p:spPr>
              <a:xfrm>
                <a:off x="700635" y="1470454"/>
                <a:ext cx="6194435" cy="4491434"/>
              </a:xfrm>
            </p:spPr>
            <p:txBody>
              <a:bodyPr>
                <a:normAutofit fontScale="85000" lnSpcReduction="20000"/>
              </a:bodyPr>
              <a:lstStyle/>
              <a:p>
                <a:r>
                  <a:rPr lang="en-AU" b="1" dirty="0"/>
                  <a:t>Gradient descent</a:t>
                </a:r>
                <a:r>
                  <a:rPr lang="en-AU" dirty="0"/>
                  <a:t> is an iterative optimization algorithm used to minimize a loss function by adjusting the model parameters (such as weights in a neural network or regression model). The core idea is to </a:t>
                </a:r>
                <a:r>
                  <a:rPr lang="en-AU" b="1" dirty="0"/>
                  <a:t>update the parameters in the direction of the steepest descent</a:t>
                </a:r>
                <a:r>
                  <a:rPr lang="en-AU" dirty="0"/>
                  <a:t>, which is the opposite direction of the gradient (derivative) of the loss function with respect to the parameters.</a:t>
                </a:r>
              </a:p>
              <a:p>
                <a:pPr marL="0" indent="0">
                  <a:buNone/>
                </a:pPr>
                <a:r>
                  <a:rPr lang="en-AU" b="1" dirty="0"/>
                  <a:t>Mathematical Formulation: </a:t>
                </a:r>
                <a:r>
                  <a:rPr lang="en-AU" dirty="0"/>
                  <a:t>Let </a:t>
                </a:r>
                <a14:m>
                  <m:oMath xmlns:m="http://schemas.openxmlformats.org/officeDocument/2006/math">
                    <m:r>
                      <a:rPr lang="en-AU" i="1">
                        <a:latin typeface="Cambria Math" panose="02040503050406030204" pitchFamily="18" charset="0"/>
                      </a:rPr>
                      <m:t>𝜃</m:t>
                    </m:r>
                  </m:oMath>
                </a14:m>
                <a:r>
                  <a:rPr lang="en-AU" dirty="0"/>
                  <a:t>represent the parameters (weights) of the model, and </a:t>
                </a:r>
                <a14:m>
                  <m:oMath xmlns:m="http://schemas.openxmlformats.org/officeDocument/2006/math">
                    <m:r>
                      <a:rPr lang="en-AU" i="1">
                        <a:latin typeface="Cambria Math" panose="02040503050406030204" pitchFamily="18" charset="0"/>
                      </a:rPr>
                      <m:t>𝐽</m:t>
                    </m:r>
                    <m:d>
                      <m:dPr>
                        <m:ctrlPr>
                          <a:rPr lang="ur-PK" i="1">
                            <a:latin typeface="Cambria Math" panose="02040503050406030204" pitchFamily="18" charset="0"/>
                          </a:rPr>
                        </m:ctrlPr>
                      </m:dPr>
                      <m:e>
                        <m:r>
                          <a:rPr lang="ur-PK" i="1">
                            <a:latin typeface="Cambria Math" panose="02040503050406030204" pitchFamily="18" charset="0"/>
                          </a:rPr>
                          <m:t>𝜃</m:t>
                        </m:r>
                      </m:e>
                    </m:d>
                  </m:oMath>
                </a14:m>
                <a:r>
                  <a:rPr lang="en-AU" dirty="0"/>
                  <a:t>be the </a:t>
                </a:r>
                <a:r>
                  <a:rPr lang="en-AU" b="1" dirty="0"/>
                  <a:t>loss function</a:t>
                </a:r>
                <a:r>
                  <a:rPr lang="en-AU" dirty="0"/>
                  <a:t> (also called cost function). Gradient descent updates the parameters iteratively using the following rule:</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𝜃</m:t>
                      </m:r>
                      <m:r>
                        <a:rPr lang="en-AU">
                          <a:latin typeface="Cambria Math" panose="02040503050406030204" pitchFamily="18" charset="0"/>
                        </a:rPr>
                        <m:t>=</m:t>
                      </m:r>
                      <m:r>
                        <a:rPr lang="en-AU" i="1">
                          <a:latin typeface="Cambria Math" panose="02040503050406030204" pitchFamily="18" charset="0"/>
                        </a:rPr>
                        <m:t>𝜃</m:t>
                      </m:r>
                      <m:r>
                        <a:rPr lang="en-AU">
                          <a:latin typeface="Cambria Math" panose="02040503050406030204" pitchFamily="18" charset="0"/>
                        </a:rPr>
                        <m:t>−</m:t>
                      </m:r>
                      <m:r>
                        <a:rPr lang="en-AU" i="1">
                          <a:latin typeface="Cambria Math" panose="02040503050406030204" pitchFamily="18" charset="0"/>
                        </a:rPr>
                        <m:t>𝜂</m:t>
                      </m:r>
                      <m:r>
                        <a:rPr lang="en-AU">
                          <a:latin typeface="Cambria Math" panose="02040503050406030204" pitchFamily="18" charset="0"/>
                        </a:rPr>
                        <m:t>⋅</m:t>
                      </m:r>
                      <m:sSub>
                        <m:sSubPr>
                          <m:ctrlPr>
                            <a:rPr lang="ur-PK" i="1">
                              <a:latin typeface="Cambria Math" panose="02040503050406030204" pitchFamily="18" charset="0"/>
                            </a:rPr>
                          </m:ctrlPr>
                        </m:sSubPr>
                        <m:e>
                          <m:r>
                            <m:rPr>
                              <m:sty m:val="p"/>
                            </m:rPr>
                            <a:rPr lang="ur-PK">
                              <a:latin typeface="Cambria Math" panose="02040503050406030204" pitchFamily="18" charset="0"/>
                            </a:rPr>
                            <m:t>∇</m:t>
                          </m:r>
                        </m:e>
                        <m:sub>
                          <m:r>
                            <a:rPr lang="ur-PK" i="1">
                              <a:latin typeface="Cambria Math" panose="02040503050406030204" pitchFamily="18" charset="0"/>
                            </a:rPr>
                            <m:t>𝜃</m:t>
                          </m:r>
                        </m:sub>
                      </m:sSub>
                      <m:r>
                        <a:rPr lang="ur-PK" i="1">
                          <a:latin typeface="Cambria Math" panose="02040503050406030204" pitchFamily="18" charset="0"/>
                        </a:rPr>
                        <m:t>𝐽</m:t>
                      </m:r>
                      <m:d>
                        <m:dPr>
                          <m:ctrlPr>
                            <a:rPr lang="ur-PK" i="1">
                              <a:latin typeface="Cambria Math" panose="02040503050406030204" pitchFamily="18" charset="0"/>
                            </a:rPr>
                          </m:ctrlPr>
                        </m:dPr>
                        <m:e>
                          <m:r>
                            <a:rPr lang="ur-PK" i="1">
                              <a:latin typeface="Cambria Math" panose="02040503050406030204" pitchFamily="18" charset="0"/>
                            </a:rPr>
                            <m:t>𝜃</m:t>
                          </m:r>
                        </m:e>
                      </m:d>
                    </m:oMath>
                  </m:oMathPara>
                </a14:m>
                <a:endParaRPr lang="ur-PK" dirty="0"/>
              </a:p>
              <a:p>
                <a:pPr marL="0" indent="0">
                  <a:buNone/>
                </a:pPr>
                <a:r>
                  <a:rPr lang="en-AU" dirty="0"/>
                  <a:t>Where:</a:t>
                </a:r>
              </a:p>
              <a:p>
                <a:pPr marL="0" indent="0">
                  <a:buNone/>
                </a:pPr>
                <a14:m>
                  <m:oMath xmlns:m="http://schemas.openxmlformats.org/officeDocument/2006/math">
                    <m:r>
                      <a:rPr lang="en-AU" i="1">
                        <a:latin typeface="Cambria Math" panose="02040503050406030204" pitchFamily="18" charset="0"/>
                      </a:rPr>
                      <m:t>𝜃</m:t>
                    </m:r>
                  </m:oMath>
                </a14:m>
                <a:r>
                  <a:rPr lang="en-AU" dirty="0"/>
                  <a:t>are the parameters (weights) of the model, </a:t>
                </a:r>
                <a14:m>
                  <m:oMath xmlns:m="http://schemas.openxmlformats.org/officeDocument/2006/math">
                    <m:r>
                      <a:rPr lang="en-AU" b="0" i="0" smtClean="0">
                        <a:latin typeface="Cambria Math" panose="02040503050406030204" pitchFamily="18" charset="0"/>
                      </a:rPr>
                      <m:t>  </m:t>
                    </m:r>
                    <m:r>
                      <a:rPr lang="en-AU" i="1">
                        <a:latin typeface="Cambria Math" panose="02040503050406030204" pitchFamily="18" charset="0"/>
                      </a:rPr>
                      <m:t>𝜂</m:t>
                    </m:r>
                  </m:oMath>
                </a14:m>
                <a:r>
                  <a:rPr lang="en-AU" dirty="0"/>
                  <a:t> is the </a:t>
                </a:r>
                <a:r>
                  <a:rPr lang="en-AU" b="1" dirty="0"/>
                  <a:t>learning rate</a:t>
                </a:r>
                <a:r>
                  <a:rPr lang="en-AU" dirty="0"/>
                  <a:t>, a hyperparameter that controls how large each step is, </a:t>
                </a:r>
                <a14:m>
                  <m:oMath xmlns:m="http://schemas.openxmlformats.org/officeDocument/2006/math">
                    <m:sSub>
                      <m:sSubPr>
                        <m:ctrlPr>
                          <a:rPr lang="ur-PK" i="1">
                            <a:latin typeface="Cambria Math" panose="02040503050406030204" pitchFamily="18" charset="0"/>
                          </a:rPr>
                        </m:ctrlPr>
                      </m:sSubPr>
                      <m:e>
                        <m:r>
                          <m:rPr>
                            <m:sty m:val="p"/>
                          </m:rPr>
                          <a:rPr lang="ur-PK">
                            <a:latin typeface="Cambria Math" panose="02040503050406030204" pitchFamily="18" charset="0"/>
                          </a:rPr>
                          <m:t>∇</m:t>
                        </m:r>
                      </m:e>
                      <m:sub>
                        <m:r>
                          <a:rPr lang="ur-PK" i="1">
                            <a:latin typeface="Cambria Math" panose="02040503050406030204" pitchFamily="18" charset="0"/>
                          </a:rPr>
                          <m:t>𝜃</m:t>
                        </m:r>
                      </m:sub>
                    </m:sSub>
                    <m:r>
                      <a:rPr lang="ur-PK" i="1">
                        <a:latin typeface="Cambria Math" panose="02040503050406030204" pitchFamily="18" charset="0"/>
                      </a:rPr>
                      <m:t>𝐽</m:t>
                    </m:r>
                    <m:d>
                      <m:dPr>
                        <m:ctrlPr>
                          <a:rPr lang="ur-PK" i="1">
                            <a:latin typeface="Cambria Math" panose="02040503050406030204" pitchFamily="18" charset="0"/>
                          </a:rPr>
                        </m:ctrlPr>
                      </m:dPr>
                      <m:e>
                        <m:r>
                          <a:rPr lang="ur-PK" i="1">
                            <a:latin typeface="Cambria Math" panose="02040503050406030204" pitchFamily="18" charset="0"/>
                          </a:rPr>
                          <m:t>𝜃</m:t>
                        </m:r>
                      </m:e>
                    </m:d>
                  </m:oMath>
                </a14:m>
                <a:r>
                  <a:rPr lang="en-AU" dirty="0"/>
                  <a:t>is the gradient (partial derivatives) of the loss function with respect to the parameters.</a:t>
                </a:r>
              </a:p>
              <a:p>
                <a:endParaRPr lang="en-US" dirty="0"/>
              </a:p>
            </p:txBody>
          </p:sp>
        </mc:Choice>
        <mc:Fallback xmlns="">
          <p:sp>
            <p:nvSpPr>
              <p:cNvPr id="3" name="Content Placeholder 2">
                <a:extLst>
                  <a:ext uri="{FF2B5EF4-FFF2-40B4-BE49-F238E27FC236}">
                    <a16:creationId xmlns:a16="http://schemas.microsoft.com/office/drawing/2014/main" id="{EC1C4F71-1B8F-5EB2-13FF-968BAA95D18D}"/>
                  </a:ext>
                </a:extLst>
              </p:cNvPr>
              <p:cNvSpPr>
                <a:spLocks noGrp="1" noRot="1" noChangeAspect="1" noMove="1" noResize="1" noEditPoints="1" noAdjustHandles="1" noChangeArrowheads="1" noChangeShapeType="1" noTextEdit="1"/>
              </p:cNvSpPr>
              <p:nvPr>
                <p:ph idx="1"/>
              </p:nvPr>
            </p:nvSpPr>
            <p:spPr>
              <a:xfrm>
                <a:off x="700635" y="1470454"/>
                <a:ext cx="6194435" cy="4491434"/>
              </a:xfrm>
              <a:blipFill>
                <a:blip r:embed="rId2"/>
                <a:stretch>
                  <a:fillRect l="-615" t="-845" r="-1639" b="-1690"/>
                </a:stretch>
              </a:blipFill>
            </p:spPr>
            <p:txBody>
              <a:bodyPr/>
              <a:lstStyle/>
              <a:p>
                <a:r>
                  <a:rPr lang="en-US">
                    <a:noFill/>
                  </a:rPr>
                  <a:t> </a:t>
                </a:r>
              </a:p>
            </p:txBody>
          </p:sp>
        </mc:Fallback>
      </mc:AlternateContent>
      <p:pic>
        <p:nvPicPr>
          <p:cNvPr id="14338" name="Picture 2" descr="The Gradient Descent Algorithm. Optimization plays an eminent role in… | by  Tanay Joshi | Medium">
            <a:extLst>
              <a:ext uri="{FF2B5EF4-FFF2-40B4-BE49-F238E27FC236}">
                <a16:creationId xmlns:a16="http://schemas.microsoft.com/office/drawing/2014/main" id="{7D0FFA26-EBE6-E23A-E10E-EC9FAD1AE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070" y="2161654"/>
            <a:ext cx="4987756" cy="310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72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644B-71E2-A05F-9F8B-415E01E8D4D9}"/>
              </a:ext>
            </a:extLst>
          </p:cNvPr>
          <p:cNvSpPr>
            <a:spLocks noGrp="1"/>
          </p:cNvSpPr>
          <p:nvPr>
            <p:ph type="title"/>
          </p:nvPr>
        </p:nvSpPr>
        <p:spPr>
          <a:xfrm>
            <a:off x="700635" y="803187"/>
            <a:ext cx="10691265" cy="667265"/>
          </a:xfrm>
        </p:spPr>
        <p:txBody>
          <a:bodyPr>
            <a:normAutofit fontScale="90000"/>
          </a:bodyPr>
          <a:lstStyle/>
          <a:p>
            <a:r>
              <a:rPr lang="en-AU" dirty="0"/>
              <a:t>Use Gradient Descent in Data Science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AEC72E-9D16-CC21-074D-34BC7FBF606D}"/>
                  </a:ext>
                </a:extLst>
              </p:cNvPr>
              <p:cNvSpPr>
                <a:spLocks noGrp="1"/>
              </p:cNvSpPr>
              <p:nvPr>
                <p:ph idx="1"/>
              </p:nvPr>
            </p:nvSpPr>
            <p:spPr>
              <a:xfrm>
                <a:off x="700635" y="1334530"/>
                <a:ext cx="10691265" cy="4627358"/>
              </a:xfrm>
            </p:spPr>
            <p:txBody>
              <a:bodyPr>
                <a:normAutofit fontScale="85000" lnSpcReduction="20000"/>
              </a:bodyPr>
              <a:lstStyle/>
              <a:p>
                <a:r>
                  <a:rPr lang="en-AU" b="1" dirty="0"/>
                  <a:t>Model Training in Machine Learning: </a:t>
                </a:r>
                <a:r>
                  <a:rPr lang="en-AU" dirty="0"/>
                  <a:t>Gradient descent is used to train models in various supervised learning algorithms to find the optimal parameters, such as </a:t>
                </a:r>
                <a:r>
                  <a:rPr lang="en-AU" b="1" dirty="0"/>
                  <a:t>Linear Regression, Logistic Regression, and Support Vector Machines (SVM)</a:t>
                </a:r>
                <a:endParaRPr lang="en-AU" dirty="0"/>
              </a:p>
              <a:p>
                <a:r>
                  <a:rPr lang="en-AU" b="1" dirty="0"/>
                  <a:t>Neural Network Training: </a:t>
                </a:r>
                <a:r>
                  <a:rPr lang="en-AU" dirty="0"/>
                  <a:t>Gradient descent is particularly important in the training of neural networks, where millions of parameters (weights) need to be optimized, such as in backpropagation and deep learning.</a:t>
                </a:r>
              </a:p>
              <a:p>
                <a:r>
                  <a:rPr lang="en-AU" b="1" dirty="0"/>
                  <a:t>Finding Optimal Parameters in Any Model: </a:t>
                </a:r>
                <a:r>
                  <a:rPr lang="en-AU" dirty="0"/>
                  <a:t>Most machine learning models require optimization to find the best parameters that minimize error. Gradient descent is applied across various tasks , like: </a:t>
                </a:r>
                <a:r>
                  <a:rPr lang="en-AU" b="1" dirty="0"/>
                  <a:t>Clustering, Collaborative Filtering, Principal Component Analysis (PCA).</a:t>
                </a:r>
              </a:p>
              <a:p>
                <a:r>
                  <a:rPr lang="en-AU" b="1" dirty="0"/>
                  <a:t>Hyperparameter Tuning: Learning Rate</a:t>
                </a:r>
                <a:r>
                  <a:rPr lang="en-AU" dirty="0"/>
                  <a:t>: The learning rate </a:t>
                </a:r>
                <a14:m>
                  <m:oMath xmlns:m="http://schemas.openxmlformats.org/officeDocument/2006/math">
                    <m:r>
                      <a:rPr lang="en-AU" i="1">
                        <a:latin typeface="Cambria Math" panose="02040503050406030204" pitchFamily="18" charset="0"/>
                      </a:rPr>
                      <m:t>𝜂</m:t>
                    </m:r>
                  </m:oMath>
                </a14:m>
                <a:r>
                  <a:rPr lang="en-AU" dirty="0"/>
                  <a:t> is a crucial hyperparameter in gradient descent that determines the size of the steps the algorithm takes toward the minimum. A learning rate that is too small can lead to slow convergence, while a learning rate that is too large can cause the algorithm to overshoot the minimum. </a:t>
                </a:r>
                <a:r>
                  <a:rPr lang="en-AU" b="1" dirty="0"/>
                  <a:t>Learning Rate Schedules</a:t>
                </a:r>
                <a:r>
                  <a:rPr lang="en-AU" dirty="0"/>
                  <a:t>, </a:t>
                </a:r>
                <a:r>
                  <a:rPr lang="en-AU" b="1" dirty="0"/>
                  <a:t>Mini-Batch Size</a:t>
                </a:r>
                <a:r>
                  <a:rPr lang="en-AU" dirty="0"/>
                  <a:t>.</a:t>
                </a:r>
              </a:p>
              <a:p>
                <a:r>
                  <a:rPr lang="en-AU" b="1" dirty="0"/>
                  <a:t>Convergence and Local Minima: </a:t>
                </a:r>
                <a:r>
                  <a:rPr lang="en-AU" dirty="0"/>
                  <a:t>One challenge with gradient descent is that it can sometimes get stuck in </a:t>
                </a:r>
                <a:r>
                  <a:rPr lang="en-AU" b="1" dirty="0"/>
                  <a:t>local minima</a:t>
                </a:r>
                <a:r>
                  <a:rPr lang="en-AU" dirty="0"/>
                  <a:t> (suboptimal points) instead of finding the global minimum.</a:t>
                </a:r>
              </a:p>
              <a:p>
                <a:r>
                  <a:rPr lang="en-AU" b="1" dirty="0"/>
                  <a:t>Variants of Gradient Descent Optimizers: </a:t>
                </a:r>
                <a:r>
                  <a:rPr lang="en-AU" dirty="0"/>
                  <a:t>While basic gradient descent is effective, more advanced optimizers are commonly used in deep learning and machine learning, such as: </a:t>
                </a:r>
                <a:r>
                  <a:rPr lang="en-AU" b="1" dirty="0"/>
                  <a:t>Adam, </a:t>
                </a:r>
                <a:r>
                  <a:rPr lang="en-AU" b="1" dirty="0" err="1"/>
                  <a:t>RMSProp</a:t>
                </a:r>
                <a:r>
                  <a:rPr lang="en-AU" dirty="0"/>
                  <a:t>, </a:t>
                </a:r>
                <a:r>
                  <a:rPr lang="en-AU" b="1" dirty="0" err="1"/>
                  <a:t>AdaGrad</a:t>
                </a:r>
                <a:endParaRPr lang="en-AU" dirty="0"/>
              </a:p>
            </p:txBody>
          </p:sp>
        </mc:Choice>
        <mc:Fallback xmlns="">
          <p:sp>
            <p:nvSpPr>
              <p:cNvPr id="3" name="Content Placeholder 2">
                <a:extLst>
                  <a:ext uri="{FF2B5EF4-FFF2-40B4-BE49-F238E27FC236}">
                    <a16:creationId xmlns:a16="http://schemas.microsoft.com/office/drawing/2014/main" id="{7EAEC72E-9D16-CC21-074D-34BC7FBF606D}"/>
                  </a:ext>
                </a:extLst>
              </p:cNvPr>
              <p:cNvSpPr>
                <a:spLocks noGrp="1" noRot="1" noChangeAspect="1" noMove="1" noResize="1" noEditPoints="1" noAdjustHandles="1" noChangeArrowheads="1" noChangeShapeType="1" noTextEdit="1"/>
              </p:cNvSpPr>
              <p:nvPr>
                <p:ph idx="1"/>
              </p:nvPr>
            </p:nvSpPr>
            <p:spPr>
              <a:xfrm>
                <a:off x="700635" y="1334530"/>
                <a:ext cx="10691265" cy="4627358"/>
              </a:xfrm>
              <a:blipFill>
                <a:blip r:embed="rId2"/>
                <a:stretch>
                  <a:fillRect l="-356" t="-1096" r="-474"/>
                </a:stretch>
              </a:blipFill>
            </p:spPr>
            <p:txBody>
              <a:bodyPr/>
              <a:lstStyle/>
              <a:p>
                <a:r>
                  <a:rPr lang="en-US">
                    <a:noFill/>
                  </a:rPr>
                  <a:t> </a:t>
                </a:r>
              </a:p>
            </p:txBody>
          </p:sp>
        </mc:Fallback>
      </mc:AlternateContent>
    </p:spTree>
    <p:extLst>
      <p:ext uri="{BB962C8B-B14F-4D97-AF65-F5344CB8AC3E}">
        <p14:creationId xmlns:p14="http://schemas.microsoft.com/office/powerpoint/2010/main" val="4021903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C821-8F2C-C887-4E23-4F2B90723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A3E58-B28F-E523-B64E-75B1642506A9}"/>
              </a:ext>
            </a:extLst>
          </p:cNvPr>
          <p:cNvSpPr>
            <a:spLocks noGrp="1"/>
          </p:cNvSpPr>
          <p:nvPr>
            <p:ph type="title"/>
          </p:nvPr>
        </p:nvSpPr>
        <p:spPr/>
        <p:txBody>
          <a:bodyPr/>
          <a:lstStyle/>
          <a:p>
            <a:r>
              <a:rPr lang="en-AU" dirty="0"/>
              <a:t>Probability Theory</a:t>
            </a:r>
            <a:endParaRPr lang="en-US" dirty="0"/>
          </a:p>
        </p:txBody>
      </p:sp>
      <p:pic>
        <p:nvPicPr>
          <p:cNvPr id="16388" name="Picture 4" descr="Probability: Figuring Out the Odds - Curvebreakers">
            <a:extLst>
              <a:ext uri="{FF2B5EF4-FFF2-40B4-BE49-F238E27FC236}">
                <a16:creationId xmlns:a16="http://schemas.microsoft.com/office/drawing/2014/main" id="{378AB8EE-70D5-36B3-8A13-B122C12C6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522" y="1131575"/>
            <a:ext cx="7941378" cy="496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00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39D5-10AD-3FCF-E52C-C3E5C82418BE}"/>
              </a:ext>
            </a:extLst>
          </p:cNvPr>
          <p:cNvSpPr>
            <a:spLocks noGrp="1"/>
          </p:cNvSpPr>
          <p:nvPr>
            <p:ph type="title"/>
          </p:nvPr>
        </p:nvSpPr>
        <p:spPr/>
        <p:txBody>
          <a:bodyPr/>
          <a:lstStyle/>
          <a:p>
            <a:r>
              <a:rPr lang="en-AU" dirty="0"/>
              <a:t>Basic Probability Concepts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659784-C9AB-761F-C431-1B790512073F}"/>
                  </a:ext>
                </a:extLst>
              </p:cNvPr>
              <p:cNvSpPr>
                <a:spLocks noGrp="1"/>
              </p:cNvSpPr>
              <p:nvPr>
                <p:ph idx="1"/>
              </p:nvPr>
            </p:nvSpPr>
            <p:spPr>
              <a:xfrm>
                <a:off x="700635" y="2221992"/>
                <a:ext cx="5115549" cy="3739896"/>
              </a:xfrm>
            </p:spPr>
            <p:txBody>
              <a:bodyPr/>
              <a:lstStyle/>
              <a:p>
                <a:r>
                  <a:rPr lang="en-AU" b="1" dirty="0"/>
                  <a:t>Probability</a:t>
                </a:r>
                <a:r>
                  <a:rPr lang="en-AU" dirty="0"/>
                  <a:t>: The likelihood of an event occurring, ranging from 0 to 1.</a:t>
                </a:r>
              </a:p>
              <a:p>
                <a:r>
                  <a:rPr lang="en-AU" b="1" dirty="0"/>
                  <a:t>Event</a:t>
                </a:r>
                <a:r>
                  <a:rPr lang="en-AU" dirty="0"/>
                  <a:t>: An outcome or a set of outcomes.</a:t>
                </a:r>
              </a:p>
              <a:p>
                <a:r>
                  <a:rPr lang="en-AU" b="1" dirty="0"/>
                  <a:t>Sample Space</a:t>
                </a:r>
                <a:r>
                  <a:rPr lang="en-AU" dirty="0"/>
                  <a:t>: All possible outcomes.</a:t>
                </a:r>
              </a:p>
              <a:p>
                <a:r>
                  <a:rPr lang="en-AU" dirty="0"/>
                  <a:t>Example: If you roll a six-sided die, the sample space is </a:t>
                </a:r>
                <a14:m>
                  <m:oMath xmlns:m="http://schemas.openxmlformats.org/officeDocument/2006/math">
                    <m:r>
                      <a:rPr lang="en-AU" i="1">
                        <a:latin typeface="Cambria Math" panose="02040503050406030204" pitchFamily="18" charset="0"/>
                      </a:rPr>
                      <m:t>𝑆</m:t>
                    </m:r>
                    <m:r>
                      <a:rPr lang="en-AU">
                        <a:latin typeface="Cambria Math" panose="02040503050406030204" pitchFamily="18" charset="0"/>
                      </a:rPr>
                      <m:t>=</m:t>
                    </m:r>
                    <m:d>
                      <m:dPr>
                        <m:begChr m:val="{"/>
                        <m:endChr m:val="}"/>
                        <m:sepChr m:val=","/>
                        <m:ctrlPr>
                          <a:rPr lang="ur-PK" i="1">
                            <a:latin typeface="Cambria Math" panose="02040503050406030204" pitchFamily="18" charset="0"/>
                          </a:rPr>
                        </m:ctrlPr>
                      </m:dPr>
                      <m:e>
                        <m:r>
                          <a:rPr lang="ur-PK">
                            <a:latin typeface="Cambria Math" panose="02040503050406030204" pitchFamily="18" charset="0"/>
                          </a:rPr>
                          <m:t>1</m:t>
                        </m:r>
                      </m:e>
                      <m:e>
                        <m:r>
                          <a:rPr lang="ur-PK">
                            <a:latin typeface="Cambria Math" panose="02040503050406030204" pitchFamily="18" charset="0"/>
                          </a:rPr>
                          <m:t>2</m:t>
                        </m:r>
                      </m:e>
                      <m:e>
                        <m:r>
                          <a:rPr lang="ur-PK">
                            <a:latin typeface="Cambria Math" panose="02040503050406030204" pitchFamily="18" charset="0"/>
                          </a:rPr>
                          <m:t>3</m:t>
                        </m:r>
                      </m:e>
                      <m:e>
                        <m:r>
                          <a:rPr lang="ur-PK">
                            <a:latin typeface="Cambria Math" panose="02040503050406030204" pitchFamily="18" charset="0"/>
                          </a:rPr>
                          <m:t>4</m:t>
                        </m:r>
                      </m:e>
                      <m:e>
                        <m:r>
                          <a:rPr lang="ur-PK">
                            <a:latin typeface="Cambria Math" panose="02040503050406030204" pitchFamily="18" charset="0"/>
                          </a:rPr>
                          <m:t>5</m:t>
                        </m:r>
                      </m:e>
                      <m:e>
                        <m:r>
                          <a:rPr lang="ur-PK">
                            <a:latin typeface="Cambria Math" panose="02040503050406030204" pitchFamily="18" charset="0"/>
                          </a:rPr>
                          <m:t>6</m:t>
                        </m:r>
                      </m:e>
                    </m:d>
                  </m:oMath>
                </a14:m>
                <a:r>
                  <a:rPr lang="ur-PK" dirty="0"/>
                  <a:t>.</a:t>
                </a:r>
              </a:p>
            </p:txBody>
          </p:sp>
        </mc:Choice>
        <mc:Fallback xmlns="">
          <p:sp>
            <p:nvSpPr>
              <p:cNvPr id="3" name="Content Placeholder 2">
                <a:extLst>
                  <a:ext uri="{FF2B5EF4-FFF2-40B4-BE49-F238E27FC236}">
                    <a16:creationId xmlns:a16="http://schemas.microsoft.com/office/drawing/2014/main" id="{41659784-C9AB-761F-C431-1B790512073F}"/>
                  </a:ext>
                </a:extLst>
              </p:cNvPr>
              <p:cNvSpPr>
                <a:spLocks noGrp="1" noRot="1" noChangeAspect="1" noMove="1" noResize="1" noEditPoints="1" noAdjustHandles="1" noChangeArrowheads="1" noChangeShapeType="1" noTextEdit="1"/>
              </p:cNvSpPr>
              <p:nvPr>
                <p:ph idx="1"/>
              </p:nvPr>
            </p:nvSpPr>
            <p:spPr>
              <a:xfrm>
                <a:off x="700635" y="2221992"/>
                <a:ext cx="5115549" cy="3739896"/>
              </a:xfrm>
              <a:blipFill>
                <a:blip r:embed="rId2"/>
                <a:stretch>
                  <a:fillRect l="-993" t="-678"/>
                </a:stretch>
              </a:blipFill>
            </p:spPr>
            <p:txBody>
              <a:bodyPr/>
              <a:lstStyle/>
              <a:p>
                <a:r>
                  <a:rPr lang="en-US">
                    <a:noFill/>
                  </a:rPr>
                  <a:t> </a:t>
                </a:r>
              </a:p>
            </p:txBody>
          </p:sp>
        </mc:Fallback>
      </mc:AlternateContent>
      <p:pic>
        <p:nvPicPr>
          <p:cNvPr id="17410" name="Picture 2" descr="Probability with Dice - Maths with Mum">
            <a:extLst>
              <a:ext uri="{FF2B5EF4-FFF2-40B4-BE49-F238E27FC236}">
                <a16:creationId xmlns:a16="http://schemas.microsoft.com/office/drawing/2014/main" id="{C26722A6-2562-C3A0-9BDC-AE1F19341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68196"/>
            <a:ext cx="5048368" cy="417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48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16342-1713-5DB5-613F-06A650E024DB}"/>
              </a:ext>
            </a:extLst>
          </p:cNvPr>
          <p:cNvSpPr>
            <a:spLocks noGrp="1"/>
          </p:cNvSpPr>
          <p:nvPr>
            <p:ph type="title"/>
          </p:nvPr>
        </p:nvSpPr>
        <p:spPr/>
        <p:txBody>
          <a:bodyPr/>
          <a:lstStyle/>
          <a:p>
            <a:r>
              <a:rPr lang="en-AU" dirty="0"/>
              <a:t>Conditional Probability</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B8045A-F116-9C6C-B454-9B13A6917C36}"/>
                  </a:ext>
                </a:extLst>
              </p:cNvPr>
              <p:cNvSpPr>
                <a:spLocks noGrp="1"/>
              </p:cNvSpPr>
              <p:nvPr>
                <p:ph idx="1"/>
              </p:nvPr>
            </p:nvSpPr>
            <p:spPr>
              <a:xfrm>
                <a:off x="700636" y="1543987"/>
                <a:ext cx="6479654" cy="4766872"/>
              </a:xfrm>
            </p:spPr>
            <p:txBody>
              <a:bodyPr>
                <a:normAutofit fontScale="85000" lnSpcReduction="20000"/>
              </a:bodyPr>
              <a:lstStyle/>
              <a:p>
                <a:r>
                  <a:rPr lang="en-AU" b="1" dirty="0"/>
                  <a:t>Conditional probability</a:t>
                </a:r>
                <a:r>
                  <a:rPr lang="en-AU" dirty="0"/>
                  <a:t> refers to the probability of an event occurring, given that another event has already occurred. It is used to assess the likelihood of one event happening under the condition that we have information about another related event. This concept is crucial in various fields, including data science, where understanding relationships between events is fundamental to building predictive models.</a:t>
                </a:r>
              </a:p>
              <a:p>
                <a:r>
                  <a:rPr lang="en-AU" b="1" dirty="0"/>
                  <a:t>Conditional Probability</a:t>
                </a:r>
                <a:r>
                  <a:rPr lang="en-AU" dirty="0"/>
                  <a:t>: The probability of an event occurring given that another event has already occurred.</a:t>
                </a:r>
              </a:p>
              <a:p>
                <a:r>
                  <a:rPr lang="en-AU" b="1" dirty="0"/>
                  <a:t>Formula</a:t>
                </a:r>
                <a:r>
                  <a:rPr lang="en-AU" dirty="0"/>
                  <a:t>: </a:t>
                </a:r>
                <a:endParaRPr lang="en-AU" i="1" dirty="0"/>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𝐴</m:t>
                          </m:r>
                          <m:r>
                            <a:rPr lang="ur-PK">
                              <a:latin typeface="Cambria Math" panose="02040503050406030204" pitchFamily="18" charset="0"/>
                            </a:rPr>
                            <m:t>∣</m:t>
                          </m:r>
                          <m:r>
                            <a:rPr lang="ur-PK" i="1">
                              <a:latin typeface="Cambria Math" panose="02040503050406030204" pitchFamily="18" charset="0"/>
                            </a:rPr>
                            <m:t>𝐵</m:t>
                          </m:r>
                        </m:e>
                      </m:d>
                      <m:r>
                        <a:rPr lang="ur-PK">
                          <a:latin typeface="Cambria Math" panose="02040503050406030204" pitchFamily="18" charset="0"/>
                        </a:rPr>
                        <m:t>=</m:t>
                      </m:r>
                      <m:f>
                        <m:fPr>
                          <m:ctrlPr>
                            <a:rPr lang="ur-PK" i="1">
                              <a:latin typeface="Cambria Math" panose="02040503050406030204" pitchFamily="18" charset="0"/>
                            </a:rPr>
                          </m:ctrlPr>
                        </m:fPr>
                        <m:num>
                          <m:r>
                            <a:rPr lang="ur-PK"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𝐴</m:t>
                              </m:r>
                              <m:r>
                                <a:rPr lang="ur-PK">
                                  <a:latin typeface="Cambria Math" panose="02040503050406030204" pitchFamily="18" charset="0"/>
                                </a:rPr>
                                <m:t>∩</m:t>
                              </m:r>
                              <m:r>
                                <a:rPr lang="ur-PK" i="1">
                                  <a:latin typeface="Cambria Math" panose="02040503050406030204" pitchFamily="18" charset="0"/>
                                </a:rPr>
                                <m:t>𝐵</m:t>
                              </m:r>
                            </m:e>
                          </m:d>
                        </m:num>
                        <m:den>
                          <m:r>
                            <a:rPr lang="ur-PK" i="1">
                              <a:latin typeface="Cambria Math" panose="02040503050406030204" pitchFamily="18" charset="0"/>
                            </a:rPr>
                            <m:t>𝑃</m:t>
                          </m:r>
                          <m:d>
                            <m:dPr>
                              <m:ctrlPr>
                                <a:rPr lang="ur-PK" i="1">
                                  <a:latin typeface="Cambria Math" panose="02040503050406030204" pitchFamily="18" charset="0"/>
                                </a:rPr>
                              </m:ctrlPr>
                            </m:dPr>
                            <m:e>
                              <m:r>
                                <a:rPr lang="en-AU" b="0" i="1" smtClean="0">
                                  <a:latin typeface="Cambria Math" panose="02040503050406030204" pitchFamily="18" charset="0"/>
                                </a:rPr>
                                <m:t>𝐴</m:t>
                              </m:r>
                            </m:e>
                          </m:d>
                        </m:den>
                      </m:f>
                    </m:oMath>
                  </m:oMathPara>
                </a14:m>
                <a:endParaRPr lang="ur-PK" dirty="0"/>
              </a:p>
              <a:p>
                <a:r>
                  <a:rPr lang="en-AU" b="1" dirty="0"/>
                  <a:t>Example</a:t>
                </a:r>
                <a:r>
                  <a:rPr lang="en-AU" dirty="0"/>
                  <a:t>: Suppose you want to know the probability that a customer will buy a product (event </a:t>
                </a:r>
                <a14:m>
                  <m:oMath xmlns:m="http://schemas.openxmlformats.org/officeDocument/2006/math">
                    <m:r>
                      <a:rPr lang="en-AU" i="1">
                        <a:latin typeface="Cambria Math" panose="02040503050406030204" pitchFamily="18" charset="0"/>
                      </a:rPr>
                      <m:t>𝐴</m:t>
                    </m:r>
                  </m:oMath>
                </a14:m>
                <a:r>
                  <a:rPr lang="en-AU" dirty="0"/>
                  <a:t>) given that they visited the product page (event </a:t>
                </a:r>
                <a14:m>
                  <m:oMath xmlns:m="http://schemas.openxmlformats.org/officeDocument/2006/math">
                    <m:r>
                      <a:rPr lang="en-AU" i="1">
                        <a:latin typeface="Cambria Math" panose="02040503050406030204" pitchFamily="18" charset="0"/>
                      </a:rPr>
                      <m:t>𝐵</m:t>
                    </m:r>
                  </m:oMath>
                </a14:m>
                <a:r>
                  <a:rPr lang="en-AU" dirty="0"/>
                  <a:t>). The conditional probability </a:t>
                </a:r>
                <a14:m>
                  <m:oMath xmlns:m="http://schemas.openxmlformats.org/officeDocument/2006/math">
                    <m:r>
                      <a:rPr lang="en-AU"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𝐴</m:t>
                        </m:r>
                        <m:r>
                          <a:rPr lang="ur-PK" smtClean="0">
                            <a:latin typeface="Cambria Math" panose="02040503050406030204" pitchFamily="18" charset="0"/>
                          </a:rPr>
                          <m:t>∣</m:t>
                        </m:r>
                        <m:r>
                          <a:rPr lang="ur-PK" i="1">
                            <a:latin typeface="Cambria Math" panose="02040503050406030204" pitchFamily="18" charset="0"/>
                          </a:rPr>
                          <m:t>𝐵</m:t>
                        </m:r>
                      </m:e>
                    </m:d>
                  </m:oMath>
                </a14:m>
                <a:r>
                  <a:rPr lang="en-AU" dirty="0"/>
                  <a:t> would be the probability of purchasing, given the prior event of visiting the page.</a:t>
                </a:r>
              </a:p>
            </p:txBody>
          </p:sp>
        </mc:Choice>
        <mc:Fallback xmlns="">
          <p:sp>
            <p:nvSpPr>
              <p:cNvPr id="3" name="Content Placeholder 2">
                <a:extLst>
                  <a:ext uri="{FF2B5EF4-FFF2-40B4-BE49-F238E27FC236}">
                    <a16:creationId xmlns:a16="http://schemas.microsoft.com/office/drawing/2014/main" id="{F9B8045A-F116-9C6C-B454-9B13A6917C36}"/>
                  </a:ext>
                </a:extLst>
              </p:cNvPr>
              <p:cNvSpPr>
                <a:spLocks noGrp="1" noRot="1" noChangeAspect="1" noMove="1" noResize="1" noEditPoints="1" noAdjustHandles="1" noChangeArrowheads="1" noChangeShapeType="1" noTextEdit="1"/>
              </p:cNvSpPr>
              <p:nvPr>
                <p:ph idx="1"/>
              </p:nvPr>
            </p:nvSpPr>
            <p:spPr>
              <a:xfrm>
                <a:off x="700636" y="1543987"/>
                <a:ext cx="6479654" cy="4766872"/>
              </a:xfrm>
              <a:blipFill>
                <a:blip r:embed="rId2"/>
                <a:stretch>
                  <a:fillRect l="-587" t="-798" r="-1174"/>
                </a:stretch>
              </a:blipFill>
            </p:spPr>
            <p:txBody>
              <a:bodyPr/>
              <a:lstStyle/>
              <a:p>
                <a:r>
                  <a:rPr lang="en-US">
                    <a:noFill/>
                  </a:rPr>
                  <a:t> </a:t>
                </a:r>
              </a:p>
            </p:txBody>
          </p:sp>
        </mc:Fallback>
      </mc:AlternateContent>
      <p:pic>
        <p:nvPicPr>
          <p:cNvPr id="18434" name="Picture 2" descr="Conditional Probability Venn Diagrams">
            <a:extLst>
              <a:ext uri="{FF2B5EF4-FFF2-40B4-BE49-F238E27FC236}">
                <a16:creationId xmlns:a16="http://schemas.microsoft.com/office/drawing/2014/main" id="{B7BDACCB-3CE2-157F-5595-E44EB67E8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804" y="1595493"/>
            <a:ext cx="4406494" cy="366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280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7137-DF83-1BCC-24E6-7DC893147177}"/>
              </a:ext>
            </a:extLst>
          </p:cNvPr>
          <p:cNvSpPr>
            <a:spLocks noGrp="1"/>
          </p:cNvSpPr>
          <p:nvPr>
            <p:ph type="title"/>
          </p:nvPr>
        </p:nvSpPr>
        <p:spPr>
          <a:xfrm>
            <a:off x="700635" y="719530"/>
            <a:ext cx="10691265" cy="869430"/>
          </a:xfrm>
        </p:spPr>
        <p:txBody>
          <a:bodyPr/>
          <a:lstStyle/>
          <a:p>
            <a:r>
              <a:rPr lang="en-AU"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6F46C-DA0E-7FB6-2B58-CAE43E5AD619}"/>
                  </a:ext>
                </a:extLst>
              </p:cNvPr>
              <p:cNvSpPr>
                <a:spLocks noGrp="1"/>
              </p:cNvSpPr>
              <p:nvPr>
                <p:ph idx="1"/>
              </p:nvPr>
            </p:nvSpPr>
            <p:spPr>
              <a:xfrm>
                <a:off x="700635" y="1588960"/>
                <a:ext cx="5395365" cy="4372928"/>
              </a:xfrm>
            </p:spPr>
            <p:txBody>
              <a:bodyPr/>
              <a:lstStyle/>
              <a:p>
                <a:r>
                  <a:rPr lang="en-AU" b="1" dirty="0"/>
                  <a:t>Bayes’ Theorem</a:t>
                </a:r>
                <a:r>
                  <a:rPr lang="en-AU" dirty="0"/>
                  <a:t>: Describes the probability of an event based on prior knowledge of related events.</a:t>
                </a:r>
              </a:p>
              <a:p>
                <a:pPr marL="0" indent="0">
                  <a:buNone/>
                </a:pPr>
                <a:r>
                  <a:rPr lang="en-AU" b="1" dirty="0"/>
                  <a:t>Formula</a:t>
                </a:r>
                <a:r>
                  <a:rPr lang="en-AU" dirty="0"/>
                  <a:t>:</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𝐴</m:t>
                          </m:r>
                          <m:r>
                            <a:rPr lang="ur-PK">
                              <a:latin typeface="Cambria Math" panose="02040503050406030204" pitchFamily="18" charset="0"/>
                            </a:rPr>
                            <m:t>∣</m:t>
                          </m:r>
                          <m:r>
                            <a:rPr lang="ur-PK" i="1">
                              <a:latin typeface="Cambria Math" panose="02040503050406030204" pitchFamily="18" charset="0"/>
                            </a:rPr>
                            <m:t>𝐵</m:t>
                          </m:r>
                        </m:e>
                      </m:d>
                      <m:r>
                        <a:rPr lang="ur-PK">
                          <a:latin typeface="Cambria Math" panose="02040503050406030204" pitchFamily="18" charset="0"/>
                        </a:rPr>
                        <m:t>=</m:t>
                      </m:r>
                      <m:f>
                        <m:fPr>
                          <m:ctrlPr>
                            <a:rPr lang="ur-PK" i="1">
                              <a:latin typeface="Cambria Math" panose="02040503050406030204" pitchFamily="18" charset="0"/>
                            </a:rPr>
                          </m:ctrlPr>
                        </m:fPr>
                        <m:num>
                          <m:r>
                            <a:rPr lang="ur-PK"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𝐵</m:t>
                              </m:r>
                              <m:r>
                                <a:rPr lang="ur-PK">
                                  <a:latin typeface="Cambria Math" panose="02040503050406030204" pitchFamily="18" charset="0"/>
                                </a:rPr>
                                <m:t>∣</m:t>
                              </m:r>
                              <m:r>
                                <a:rPr lang="ur-PK" i="1">
                                  <a:latin typeface="Cambria Math" panose="02040503050406030204" pitchFamily="18" charset="0"/>
                                </a:rPr>
                                <m:t>𝐴</m:t>
                              </m:r>
                            </m:e>
                          </m:d>
                          <m:r>
                            <a:rPr lang="ur-PK"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𝐴</m:t>
                              </m:r>
                            </m:e>
                          </m:d>
                        </m:num>
                        <m:den>
                          <m:r>
                            <a:rPr lang="ur-PK"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𝐵</m:t>
                              </m:r>
                            </m:e>
                          </m:d>
                        </m:den>
                      </m:f>
                    </m:oMath>
                  </m:oMathPara>
                </a14:m>
                <a:endParaRPr lang="ur-PK" dirty="0"/>
              </a:p>
              <a:p>
                <a:pPr marL="0" indent="0">
                  <a:buNone/>
                </a:pPr>
                <a:r>
                  <a:rPr lang="en-AU" b="1" dirty="0"/>
                  <a:t>Example</a:t>
                </a:r>
                <a:r>
                  <a:rPr lang="en-AU" dirty="0"/>
                  <a:t>: Given a test result, what is the probability that a person has a disease? (using prior probabilities).</a:t>
                </a:r>
              </a:p>
              <a:p>
                <a:endParaRPr lang="en-US" dirty="0"/>
              </a:p>
            </p:txBody>
          </p:sp>
        </mc:Choice>
        <mc:Fallback xmlns="">
          <p:sp>
            <p:nvSpPr>
              <p:cNvPr id="3" name="Content Placeholder 2">
                <a:extLst>
                  <a:ext uri="{FF2B5EF4-FFF2-40B4-BE49-F238E27FC236}">
                    <a16:creationId xmlns:a16="http://schemas.microsoft.com/office/drawing/2014/main" id="{CF06F46C-DA0E-7FB6-2B58-CAE43E5AD619}"/>
                  </a:ext>
                </a:extLst>
              </p:cNvPr>
              <p:cNvSpPr>
                <a:spLocks noGrp="1" noRot="1" noChangeAspect="1" noMove="1" noResize="1" noEditPoints="1" noAdjustHandles="1" noChangeArrowheads="1" noChangeShapeType="1" noTextEdit="1"/>
              </p:cNvSpPr>
              <p:nvPr>
                <p:ph idx="1"/>
              </p:nvPr>
            </p:nvSpPr>
            <p:spPr>
              <a:xfrm>
                <a:off x="700635" y="1588960"/>
                <a:ext cx="5395365" cy="4372928"/>
              </a:xfrm>
              <a:blipFill>
                <a:blip r:embed="rId2"/>
                <a:stretch>
                  <a:fillRect l="-1408" t="-580" r="-704"/>
                </a:stretch>
              </a:blipFill>
            </p:spPr>
            <p:txBody>
              <a:bodyPr/>
              <a:lstStyle/>
              <a:p>
                <a:r>
                  <a:rPr lang="en-US">
                    <a:noFill/>
                  </a:rPr>
                  <a:t> </a:t>
                </a:r>
              </a:p>
            </p:txBody>
          </p:sp>
        </mc:Fallback>
      </mc:AlternateContent>
      <p:pic>
        <p:nvPicPr>
          <p:cNvPr id="19458" name="Picture 2" descr="How to Make Smarter Decisions with Bayesian Thinking | by Joan Westenberg |  Westenberg | Medium">
            <a:extLst>
              <a:ext uri="{FF2B5EF4-FFF2-40B4-BE49-F238E27FC236}">
                <a16:creationId xmlns:a16="http://schemas.microsoft.com/office/drawing/2014/main" id="{A5B53A3F-1AE2-7D1B-30FD-7C629794C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752" y="867865"/>
            <a:ext cx="4930396" cy="517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22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035E-9176-9F1A-058E-75ECBC6A5521}"/>
              </a:ext>
            </a:extLst>
          </p:cNvPr>
          <p:cNvSpPr>
            <a:spLocks noGrp="1"/>
          </p:cNvSpPr>
          <p:nvPr>
            <p:ph type="title"/>
          </p:nvPr>
        </p:nvSpPr>
        <p:spPr>
          <a:xfrm>
            <a:off x="700635" y="734518"/>
            <a:ext cx="10691265" cy="929390"/>
          </a:xfrm>
        </p:spPr>
        <p:txBody>
          <a:bodyPr>
            <a:normAutofit fontScale="90000"/>
          </a:bodyPr>
          <a:lstStyle/>
          <a:p>
            <a:r>
              <a:rPr lang="en-AU" b="1" dirty="0"/>
              <a:t>Conditional Probability in Data Science</a:t>
            </a:r>
            <a:br>
              <a:rPr lang="en-AU" b="1" dirty="0"/>
            </a:br>
            <a:endParaRPr lang="en-US" dirty="0"/>
          </a:p>
        </p:txBody>
      </p:sp>
      <p:sp>
        <p:nvSpPr>
          <p:cNvPr id="3" name="Content Placeholder 2">
            <a:extLst>
              <a:ext uri="{FF2B5EF4-FFF2-40B4-BE49-F238E27FC236}">
                <a16:creationId xmlns:a16="http://schemas.microsoft.com/office/drawing/2014/main" id="{02649EC1-9652-CEB9-7795-939C57B1D1C8}"/>
              </a:ext>
            </a:extLst>
          </p:cNvPr>
          <p:cNvSpPr>
            <a:spLocks noGrp="1"/>
          </p:cNvSpPr>
          <p:nvPr>
            <p:ph idx="1"/>
          </p:nvPr>
        </p:nvSpPr>
        <p:spPr>
          <a:xfrm>
            <a:off x="700635" y="1439055"/>
            <a:ext cx="10691265" cy="4931764"/>
          </a:xfrm>
        </p:spPr>
        <p:txBody>
          <a:bodyPr>
            <a:normAutofit fontScale="85000" lnSpcReduction="20000"/>
          </a:bodyPr>
          <a:lstStyle/>
          <a:p>
            <a:r>
              <a:rPr lang="en-AU" b="1" dirty="0"/>
              <a:t>Naive Bayes Classifier (Probabilistic Classification): Naive Bayes</a:t>
            </a:r>
            <a:r>
              <a:rPr lang="en-AU" dirty="0"/>
              <a:t> is a classification algorithm based on </a:t>
            </a:r>
            <a:r>
              <a:rPr lang="en-AU" b="1" dirty="0"/>
              <a:t>Bayes' Theorem</a:t>
            </a:r>
            <a:r>
              <a:rPr lang="en-AU" dirty="0"/>
              <a:t>, which uses conditional probability to predict the class of an instance given its features.</a:t>
            </a:r>
          </a:p>
          <a:p>
            <a:r>
              <a:rPr lang="en-AU" b="1" dirty="0"/>
              <a:t>Bayesian inference</a:t>
            </a:r>
            <a:r>
              <a:rPr lang="en-AU" dirty="0"/>
              <a:t> is a statistical technique that uses conditional probability to update the probability of a hypothesis as more data becomes available. In data science, this is used in probabilistic </a:t>
            </a:r>
            <a:r>
              <a:rPr lang="en-AU" dirty="0" err="1"/>
              <a:t>modeling</a:t>
            </a:r>
            <a:r>
              <a:rPr lang="en-AU" dirty="0"/>
              <a:t>, where prior knowledge is updated with new evidence. For example, in </a:t>
            </a:r>
            <a:r>
              <a:rPr lang="en-AU" b="1" dirty="0"/>
              <a:t>A/B testing</a:t>
            </a:r>
            <a:r>
              <a:rPr lang="en-AU" dirty="0"/>
              <a:t>, Bayesian inference helps update the probability of success for different treatment groups.</a:t>
            </a:r>
          </a:p>
          <a:p>
            <a:r>
              <a:rPr lang="en-AU" dirty="0"/>
              <a:t>In Decision Trees, conditional probability is used to calculate the likelihood of an event (or class) given a certain condition. This helps in making decisions at each split (node) of the tree.</a:t>
            </a:r>
          </a:p>
          <a:p>
            <a:r>
              <a:rPr lang="en-AU" b="1" dirty="0"/>
              <a:t>Hidden Markov Models</a:t>
            </a:r>
            <a:r>
              <a:rPr lang="en-AU" dirty="0"/>
              <a:t> are used in sequence prediction problems like speech recognition, natural language processing, and time-series analysis.</a:t>
            </a:r>
          </a:p>
          <a:p>
            <a:r>
              <a:rPr lang="en-AU" b="1" dirty="0"/>
              <a:t>Probabilistic graphical models</a:t>
            </a:r>
            <a:r>
              <a:rPr lang="en-AU" dirty="0"/>
              <a:t> (such as </a:t>
            </a:r>
            <a:r>
              <a:rPr lang="en-AU" b="1" dirty="0"/>
              <a:t>Bayesian networks</a:t>
            </a:r>
            <a:r>
              <a:rPr lang="en-AU" dirty="0"/>
              <a:t>) use conditional probability to model dependencies between variables in a structured way.</a:t>
            </a:r>
          </a:p>
          <a:p>
            <a:r>
              <a:rPr lang="en-AU" b="1" dirty="0"/>
              <a:t>Collaborative filtering</a:t>
            </a:r>
            <a:r>
              <a:rPr lang="en-AU" dirty="0"/>
              <a:t> in recommendation systems uses conditional probability to predict a user's preferences based on the preferences of similar users.</a:t>
            </a:r>
          </a:p>
          <a:p>
            <a:r>
              <a:rPr lang="en-AU" b="1" dirty="0"/>
              <a:t>Conditional Probability in Fraud Detection:</a:t>
            </a:r>
            <a:r>
              <a:rPr lang="en-AU" dirty="0"/>
              <a:t> Conditional probability is used to calculate the likelihood of fraudulent behavior given certain observed actions or transactions.</a:t>
            </a:r>
          </a:p>
        </p:txBody>
      </p:sp>
    </p:spTree>
    <p:extLst>
      <p:ext uri="{BB962C8B-B14F-4D97-AF65-F5344CB8AC3E}">
        <p14:creationId xmlns:p14="http://schemas.microsoft.com/office/powerpoint/2010/main" val="1397105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CF9D-B10D-8D4C-E8DD-8B116A5403D3}"/>
              </a:ext>
            </a:extLst>
          </p:cNvPr>
          <p:cNvSpPr>
            <a:spLocks noGrp="1"/>
          </p:cNvSpPr>
          <p:nvPr>
            <p:ph type="title"/>
          </p:nvPr>
        </p:nvSpPr>
        <p:spPr>
          <a:xfrm>
            <a:off x="700635" y="689550"/>
            <a:ext cx="10691265" cy="1049311"/>
          </a:xfrm>
        </p:spPr>
        <p:txBody>
          <a:bodyPr/>
          <a:lstStyle/>
          <a:p>
            <a:r>
              <a:rPr lang="en-AU" dirty="0"/>
              <a:t>Distributions (Normal, Binomial, Poisson)</a:t>
            </a:r>
            <a:endParaRPr lang="en-US" dirty="0"/>
          </a:p>
        </p:txBody>
      </p:sp>
      <p:sp>
        <p:nvSpPr>
          <p:cNvPr id="3" name="Content Placeholder 2">
            <a:extLst>
              <a:ext uri="{FF2B5EF4-FFF2-40B4-BE49-F238E27FC236}">
                <a16:creationId xmlns:a16="http://schemas.microsoft.com/office/drawing/2014/main" id="{8E5B7896-BEAC-6246-DF10-4074CBED5AB9}"/>
              </a:ext>
            </a:extLst>
          </p:cNvPr>
          <p:cNvSpPr>
            <a:spLocks noGrp="1"/>
          </p:cNvSpPr>
          <p:nvPr>
            <p:ph idx="1"/>
          </p:nvPr>
        </p:nvSpPr>
        <p:spPr>
          <a:xfrm>
            <a:off x="700635" y="1394085"/>
            <a:ext cx="6434683" cy="4774366"/>
          </a:xfrm>
        </p:spPr>
        <p:txBody>
          <a:bodyPr>
            <a:normAutofit fontScale="77500" lnSpcReduction="20000"/>
          </a:bodyPr>
          <a:lstStyle/>
          <a:p>
            <a:pPr marL="0" indent="0">
              <a:buNone/>
            </a:pPr>
            <a:r>
              <a:rPr lang="en-AU" dirty="0"/>
              <a:t>In data science, understanding probability distributions is crucial for making informed predictions, </a:t>
            </a:r>
            <a:r>
              <a:rPr lang="en-AU" dirty="0" err="1"/>
              <a:t>modeling</a:t>
            </a:r>
            <a:r>
              <a:rPr lang="en-AU" dirty="0"/>
              <a:t> uncertainty, and analyzing data effectively. Three of the most commonly used distributions are the </a:t>
            </a:r>
            <a:r>
              <a:rPr lang="en-AU" b="1" dirty="0"/>
              <a:t>Normal Distribution</a:t>
            </a:r>
            <a:r>
              <a:rPr lang="en-AU" dirty="0"/>
              <a:t>, </a:t>
            </a:r>
            <a:r>
              <a:rPr lang="en-AU" b="1" dirty="0"/>
              <a:t>Binomial Distribution</a:t>
            </a:r>
            <a:r>
              <a:rPr lang="en-AU" dirty="0"/>
              <a:t>, and </a:t>
            </a:r>
            <a:r>
              <a:rPr lang="en-AU" b="1" dirty="0"/>
              <a:t>Poisson Distribution</a:t>
            </a:r>
            <a:r>
              <a:rPr lang="en-AU" dirty="0"/>
              <a:t>. Each distribution serves different purposes and is used in a variety of applications depending on the nature of the data and the problem at hand.</a:t>
            </a:r>
            <a:endParaRPr lang="en-AU" b="1" dirty="0"/>
          </a:p>
          <a:p>
            <a:r>
              <a:rPr lang="en-AU" b="1" dirty="0"/>
              <a:t>Normal Distribution</a:t>
            </a:r>
            <a:r>
              <a:rPr lang="en-AU" dirty="0"/>
              <a:t>: Symmetrical, bell-shaped curve; mean, median, and mode are equal.</a:t>
            </a:r>
          </a:p>
          <a:p>
            <a:pPr lvl="1"/>
            <a:r>
              <a:rPr lang="en-AU" sz="2000" dirty="0"/>
              <a:t>Example: Heights of individuals in a population follow a normal distribution.</a:t>
            </a:r>
          </a:p>
          <a:p>
            <a:r>
              <a:rPr lang="en-AU" b="1" dirty="0"/>
              <a:t>Binomial Distribution</a:t>
            </a:r>
            <a:r>
              <a:rPr lang="en-AU" dirty="0"/>
              <a:t>: Models the number of successes in a fixed number of trials.</a:t>
            </a:r>
          </a:p>
          <a:p>
            <a:pPr lvl="1"/>
            <a:r>
              <a:rPr lang="en-AU" sz="2000" dirty="0"/>
              <a:t>Example: The number of heads when flipping a coin 10 times.</a:t>
            </a:r>
          </a:p>
          <a:p>
            <a:r>
              <a:rPr lang="en-AU" b="1" dirty="0"/>
              <a:t>Poisson Distribution</a:t>
            </a:r>
            <a:r>
              <a:rPr lang="en-AU" dirty="0"/>
              <a:t>: Models the number of events occurring in a fixed interval of time.</a:t>
            </a:r>
          </a:p>
          <a:p>
            <a:pPr lvl="1"/>
            <a:r>
              <a:rPr lang="en-AU" sz="2000" dirty="0"/>
              <a:t>Example: The number of calls received by a call </a:t>
            </a:r>
            <a:r>
              <a:rPr lang="en-AU" sz="2000" dirty="0" err="1"/>
              <a:t>center</a:t>
            </a:r>
            <a:r>
              <a:rPr lang="en-AU" sz="2000" dirty="0"/>
              <a:t> in an hour.</a:t>
            </a:r>
          </a:p>
        </p:txBody>
      </p:sp>
      <p:pic>
        <p:nvPicPr>
          <p:cNvPr id="20482" name="Picture 2" descr="Generated image">
            <a:extLst>
              <a:ext uri="{FF2B5EF4-FFF2-40B4-BE49-F238E27FC236}">
                <a16:creationId xmlns:a16="http://schemas.microsoft.com/office/drawing/2014/main" id="{65589D4D-D478-C3F7-3B1C-672DA1DDC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973" y="1948720"/>
            <a:ext cx="4913027" cy="32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1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AFF9-D1DC-89F0-9071-4B8C443E3962}"/>
              </a:ext>
            </a:extLst>
          </p:cNvPr>
          <p:cNvSpPr>
            <a:spLocks noGrp="1"/>
          </p:cNvSpPr>
          <p:nvPr>
            <p:ph type="title"/>
          </p:nvPr>
        </p:nvSpPr>
        <p:spPr>
          <a:xfrm>
            <a:off x="700635" y="667264"/>
            <a:ext cx="10691265" cy="1112109"/>
          </a:xfrm>
        </p:spPr>
        <p:txBody>
          <a:bodyPr/>
          <a:lstStyle/>
          <a:p>
            <a:r>
              <a:rPr lang="en-AU" dirty="0"/>
              <a:t>Normal Distribution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CDBC1B-D0E6-C687-FC58-87B4FC235752}"/>
                  </a:ext>
                </a:extLst>
              </p:cNvPr>
              <p:cNvSpPr>
                <a:spLocks noGrp="1"/>
              </p:cNvSpPr>
              <p:nvPr>
                <p:ph idx="1"/>
              </p:nvPr>
            </p:nvSpPr>
            <p:spPr>
              <a:xfrm>
                <a:off x="700635" y="1297458"/>
                <a:ext cx="10691265" cy="4992129"/>
              </a:xfrm>
            </p:spPr>
            <p:txBody>
              <a:bodyPr>
                <a:normAutofit fontScale="70000" lnSpcReduction="20000"/>
              </a:bodyPr>
              <a:lstStyle/>
              <a:p>
                <a:pPr marL="0" indent="0">
                  <a:buNone/>
                </a:pPr>
                <a:r>
                  <a:rPr lang="en-AU" dirty="0"/>
                  <a:t>The </a:t>
                </a:r>
                <a:r>
                  <a:rPr lang="en-AU" b="1" dirty="0"/>
                  <a:t>Normal Distribution</a:t>
                </a:r>
                <a:r>
                  <a:rPr lang="en-AU" dirty="0"/>
                  <a:t> (also known as the Gaussian distribution) is a continuous probability distribution that is symmetric about the mean. It is defined by its </a:t>
                </a:r>
                <a:r>
                  <a:rPr lang="en-AU" b="1" dirty="0"/>
                  <a:t>mean (µ)</a:t>
                </a:r>
                <a:r>
                  <a:rPr lang="en-AU" dirty="0"/>
                  <a:t> and </a:t>
                </a:r>
                <a:r>
                  <a:rPr lang="en-AU" b="1" dirty="0"/>
                  <a:t>standard deviation (</a:t>
                </a:r>
                <a:r>
                  <a:rPr lang="el-GR" b="1" dirty="0"/>
                  <a:t>σ)</a:t>
                </a:r>
                <a:r>
                  <a:rPr lang="el-GR" dirty="0"/>
                  <a:t>, </a:t>
                </a:r>
                <a:r>
                  <a:rPr lang="en-AU" dirty="0"/>
                  <a:t>and it follows the bell curve shape. The probability density function (PDF) for a normal distribution is given by:</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𝑓</m:t>
                      </m:r>
                      <m:d>
                        <m:dPr>
                          <m:ctrlPr>
                            <a:rPr lang="ur-PK" i="1">
                              <a:latin typeface="Cambria Math" panose="02040503050406030204" pitchFamily="18" charset="0"/>
                            </a:rPr>
                          </m:ctrlPr>
                        </m:dPr>
                        <m:e>
                          <m:r>
                            <a:rPr lang="ur-PK" i="1">
                              <a:latin typeface="Cambria Math" panose="02040503050406030204" pitchFamily="18" charset="0"/>
                            </a:rPr>
                            <m:t>𝑥</m:t>
                          </m:r>
                        </m:e>
                      </m:d>
                      <m:r>
                        <a:rPr lang="ur-PK">
                          <a:latin typeface="Cambria Math" panose="02040503050406030204" pitchFamily="18" charset="0"/>
                        </a:rPr>
                        <m:t>=</m:t>
                      </m:r>
                      <m:f>
                        <m:fPr>
                          <m:ctrlPr>
                            <a:rPr lang="ur-PK" i="1">
                              <a:latin typeface="Cambria Math" panose="02040503050406030204" pitchFamily="18" charset="0"/>
                            </a:rPr>
                          </m:ctrlPr>
                        </m:fPr>
                        <m:num>
                          <m:r>
                            <a:rPr lang="ur-PK">
                              <a:latin typeface="Cambria Math" panose="02040503050406030204" pitchFamily="18" charset="0"/>
                            </a:rPr>
                            <m:t>1</m:t>
                          </m:r>
                        </m:num>
                        <m:den>
                          <m:rad>
                            <m:radPr>
                              <m:degHide m:val="on"/>
                              <m:ctrlPr>
                                <a:rPr lang="ur-PK" i="1">
                                  <a:latin typeface="Cambria Math" panose="02040503050406030204" pitchFamily="18" charset="0"/>
                                </a:rPr>
                              </m:ctrlPr>
                            </m:radPr>
                            <m:deg/>
                            <m:e>
                              <m:r>
                                <a:rPr lang="ur-PK">
                                  <a:latin typeface="Cambria Math" panose="02040503050406030204" pitchFamily="18" charset="0"/>
                                </a:rPr>
                                <m:t>2</m:t>
                              </m:r>
                              <m:r>
                                <a:rPr lang="ur-PK" i="1">
                                  <a:latin typeface="Cambria Math" panose="02040503050406030204" pitchFamily="18" charset="0"/>
                                </a:rPr>
                                <m:t>𝜋</m:t>
                              </m:r>
                              <m:sSup>
                                <m:sSupPr>
                                  <m:ctrlPr>
                                    <a:rPr lang="ur-PK" i="1">
                                      <a:latin typeface="Cambria Math" panose="02040503050406030204" pitchFamily="18" charset="0"/>
                                    </a:rPr>
                                  </m:ctrlPr>
                                </m:sSupPr>
                                <m:e>
                                  <m:r>
                                    <a:rPr lang="ur-PK" i="1">
                                      <a:latin typeface="Cambria Math" panose="02040503050406030204" pitchFamily="18" charset="0"/>
                                    </a:rPr>
                                    <m:t>𝜎</m:t>
                                  </m:r>
                                </m:e>
                                <m:sup>
                                  <m:r>
                                    <a:rPr lang="ur-PK">
                                      <a:latin typeface="Cambria Math" panose="02040503050406030204" pitchFamily="18" charset="0"/>
                                    </a:rPr>
                                    <m:t>2</m:t>
                                  </m:r>
                                </m:sup>
                              </m:sSup>
                            </m:e>
                          </m:rad>
                        </m:den>
                      </m:f>
                      <m:func>
                        <m:funcPr>
                          <m:ctrlPr>
                            <a:rPr lang="ur-PK" i="1">
                              <a:latin typeface="Cambria Math" panose="02040503050406030204" pitchFamily="18" charset="0"/>
                            </a:rPr>
                          </m:ctrlPr>
                        </m:funcPr>
                        <m:fName>
                          <m:r>
                            <m:rPr>
                              <m:sty m:val="p"/>
                            </m:rPr>
                            <a:rPr lang="en-AU">
                              <a:latin typeface="Cambria Math" panose="02040503050406030204" pitchFamily="18" charset="0"/>
                            </a:rPr>
                            <m:t>exp</m:t>
                          </m:r>
                        </m:fName>
                        <m:e>
                          <m:d>
                            <m:dPr>
                              <m:ctrlPr>
                                <a:rPr lang="ur-PK" i="1">
                                  <a:latin typeface="Cambria Math" panose="02040503050406030204" pitchFamily="18" charset="0"/>
                                </a:rPr>
                              </m:ctrlPr>
                            </m:dPr>
                            <m:e>
                              <m:r>
                                <a:rPr lang="ur-PK">
                                  <a:latin typeface="Cambria Math" panose="02040503050406030204" pitchFamily="18" charset="0"/>
                                </a:rPr>
                                <m:t>−</m:t>
                              </m:r>
                              <m:f>
                                <m:fPr>
                                  <m:ctrlPr>
                                    <a:rPr lang="ur-PK" i="1">
                                      <a:latin typeface="Cambria Math" panose="02040503050406030204" pitchFamily="18" charset="0"/>
                                    </a:rPr>
                                  </m:ctrlPr>
                                </m:fPr>
                                <m:num>
                                  <m:d>
                                    <m:dPr>
                                      <m:endChr m:val=""/>
                                      <m:ctrlPr>
                                        <a:rPr lang="ur-PK" i="1">
                                          <a:latin typeface="Cambria Math" panose="02040503050406030204" pitchFamily="18" charset="0"/>
                                        </a:rPr>
                                      </m:ctrlPr>
                                    </m:dPr>
                                    <m:e>
                                      <m:r>
                                        <a:rPr lang="ur-PK" i="1">
                                          <a:latin typeface="Cambria Math" panose="02040503050406030204" pitchFamily="18" charset="0"/>
                                        </a:rPr>
                                        <m:t>𝑥</m:t>
                                      </m:r>
                                      <m:r>
                                        <a:rPr lang="ur-PK">
                                          <a:latin typeface="Cambria Math" panose="02040503050406030204" pitchFamily="18" charset="0"/>
                                        </a:rPr>
                                        <m:t>−</m:t>
                                      </m:r>
                                      <m:r>
                                        <a:rPr lang="ur-PK" i="1">
                                          <a:latin typeface="Cambria Math" panose="02040503050406030204" pitchFamily="18" charset="0"/>
                                        </a:rPr>
                                        <m:t>𝜇</m:t>
                                      </m:r>
                                      <m:sSup>
                                        <m:sSupPr>
                                          <m:ctrlPr>
                                            <a:rPr lang="ur-PK" i="1">
                                              <a:latin typeface="Cambria Math" panose="02040503050406030204" pitchFamily="18" charset="0"/>
                                            </a:rPr>
                                          </m:ctrlPr>
                                        </m:sSupPr>
                                        <m:e>
                                          <m:d>
                                            <m:dPr>
                                              <m:begChr m:val=""/>
                                              <m:endChr m:val=""/>
                                              <m:ctrlPr>
                                                <a:rPr lang="ur-PK" i="1">
                                                  <a:latin typeface="Cambria Math" panose="02040503050406030204" pitchFamily="18" charset="0"/>
                                                </a:rPr>
                                              </m:ctrlPr>
                                            </m:dPr>
                                            <m:e>
                                              <m:r>
                                                <a:rPr lang="ur-PK">
                                                  <a:latin typeface="Cambria Math" panose="02040503050406030204" pitchFamily="18" charset="0"/>
                                                </a:rPr>
                                                <m:t>)</m:t>
                                              </m:r>
                                            </m:e>
                                          </m:d>
                                        </m:e>
                                        <m:sup>
                                          <m:r>
                                            <a:rPr lang="ur-PK">
                                              <a:latin typeface="Cambria Math" panose="02040503050406030204" pitchFamily="18" charset="0"/>
                                            </a:rPr>
                                            <m:t>2</m:t>
                                          </m:r>
                                        </m:sup>
                                      </m:sSup>
                                    </m:e>
                                  </m:d>
                                </m:num>
                                <m:den>
                                  <m:r>
                                    <a:rPr lang="ur-PK">
                                      <a:latin typeface="Cambria Math" panose="02040503050406030204" pitchFamily="18" charset="0"/>
                                    </a:rPr>
                                    <m:t>2</m:t>
                                  </m:r>
                                  <m:sSup>
                                    <m:sSupPr>
                                      <m:ctrlPr>
                                        <a:rPr lang="ur-PK" i="1">
                                          <a:latin typeface="Cambria Math" panose="02040503050406030204" pitchFamily="18" charset="0"/>
                                        </a:rPr>
                                      </m:ctrlPr>
                                    </m:sSupPr>
                                    <m:e>
                                      <m:r>
                                        <a:rPr lang="ur-PK" i="1">
                                          <a:latin typeface="Cambria Math" panose="02040503050406030204" pitchFamily="18" charset="0"/>
                                        </a:rPr>
                                        <m:t>𝜎</m:t>
                                      </m:r>
                                    </m:e>
                                    <m:sup>
                                      <m:r>
                                        <a:rPr lang="ur-PK">
                                          <a:latin typeface="Cambria Math" panose="02040503050406030204" pitchFamily="18" charset="0"/>
                                        </a:rPr>
                                        <m:t>2</m:t>
                                      </m:r>
                                    </m:sup>
                                  </m:sSup>
                                </m:den>
                              </m:f>
                            </m:e>
                          </m:d>
                        </m:e>
                      </m:func>
                    </m:oMath>
                  </m:oMathPara>
                </a14:m>
                <a:endParaRPr lang="ur-PK" dirty="0"/>
              </a:p>
              <a:p>
                <a:pPr marL="0" indent="0">
                  <a:buNone/>
                </a:pPr>
                <a:r>
                  <a:rPr lang="en-AU" dirty="0"/>
                  <a:t>Where: </a:t>
                </a:r>
                <a14:m>
                  <m:oMath xmlns:m="http://schemas.openxmlformats.org/officeDocument/2006/math">
                    <m:r>
                      <a:rPr lang="en-AU" i="1">
                        <a:latin typeface="Cambria Math" panose="02040503050406030204" pitchFamily="18" charset="0"/>
                      </a:rPr>
                      <m:t>𝜇</m:t>
                    </m:r>
                  </m:oMath>
                </a14:m>
                <a:r>
                  <a:rPr lang="en-AU" dirty="0"/>
                  <a:t> is the mean of the distribution (</a:t>
                </a:r>
                <a:r>
                  <a:rPr lang="en-AU" dirty="0" err="1"/>
                  <a:t>center</a:t>
                </a:r>
                <a:r>
                  <a:rPr lang="en-AU" dirty="0"/>
                  <a:t> of the bell curve), </a:t>
                </a:r>
                <a14:m>
                  <m:oMath xmlns:m="http://schemas.openxmlformats.org/officeDocument/2006/math">
                    <m:r>
                      <a:rPr lang="en-AU" i="1">
                        <a:latin typeface="Cambria Math" panose="02040503050406030204" pitchFamily="18" charset="0"/>
                      </a:rPr>
                      <m:t>𝜎</m:t>
                    </m:r>
                  </m:oMath>
                </a14:m>
                <a:r>
                  <a:rPr lang="en-AU" dirty="0"/>
                  <a:t> is the standard deviation (controls the spread), </a:t>
                </a:r>
                <a14:m>
                  <m:oMath xmlns:m="http://schemas.openxmlformats.org/officeDocument/2006/math">
                    <m:r>
                      <a:rPr lang="en-AU" i="1">
                        <a:latin typeface="Cambria Math" panose="02040503050406030204" pitchFamily="18" charset="0"/>
                      </a:rPr>
                      <m:t>𝜋</m:t>
                    </m:r>
                  </m:oMath>
                </a14:m>
                <a:r>
                  <a:rPr lang="en-AU" dirty="0"/>
                  <a:t> is a constant (approximately 3.14159), </a:t>
                </a:r>
                <a14:m>
                  <m:oMath xmlns:m="http://schemas.openxmlformats.org/officeDocument/2006/math">
                    <m:r>
                      <a:rPr lang="en-AU" i="1">
                        <a:latin typeface="Cambria Math" panose="02040503050406030204" pitchFamily="18" charset="0"/>
                      </a:rPr>
                      <m:t>𝑒</m:t>
                    </m:r>
                  </m:oMath>
                </a14:m>
                <a:r>
                  <a:rPr lang="en-AU" dirty="0"/>
                  <a:t> is the base of the natural logarithm.</a:t>
                </a:r>
              </a:p>
              <a:p>
                <a:r>
                  <a:rPr lang="en-AU" b="1" dirty="0"/>
                  <a:t>Properties: Symmetric around the mean</a:t>
                </a:r>
                <a:r>
                  <a:rPr lang="en-AU" dirty="0"/>
                  <a:t>: 50% of the data lies below the mean, and 50% lies above it.</a:t>
                </a:r>
              </a:p>
              <a:p>
                <a:pPr marL="0" indent="0">
                  <a:buNone/>
                </a:pPr>
                <a:r>
                  <a:rPr lang="en-AU" b="1" dirty="0"/>
                  <a:t>Uses in Data Science:</a:t>
                </a:r>
              </a:p>
              <a:p>
                <a:r>
                  <a:rPr lang="en-AU" b="1" dirty="0"/>
                  <a:t>Assumptions in Machine Learning Models</a:t>
                </a:r>
                <a:r>
                  <a:rPr lang="en-AU" dirty="0"/>
                  <a:t>: Many machine learning algorithms, like </a:t>
                </a:r>
                <a:r>
                  <a:rPr lang="en-AU" b="1" dirty="0"/>
                  <a:t>linear regression</a:t>
                </a:r>
                <a:r>
                  <a:rPr lang="en-AU" dirty="0"/>
                  <a:t> and </a:t>
                </a:r>
                <a:r>
                  <a:rPr lang="en-AU" b="1" dirty="0"/>
                  <a:t>logistic regression</a:t>
                </a:r>
                <a:r>
                  <a:rPr lang="en-AU" dirty="0"/>
                  <a:t>, assume that the errors or residuals follow a normal distribution. This assumption allows for the application of optimization techniques like </a:t>
                </a:r>
                <a:r>
                  <a:rPr lang="en-AU" b="1" dirty="0"/>
                  <a:t>maximum likelihood estimation</a:t>
                </a:r>
                <a:r>
                  <a:rPr lang="en-AU" dirty="0"/>
                  <a:t>.</a:t>
                </a:r>
              </a:p>
              <a:p>
                <a:r>
                  <a:rPr lang="en-AU" b="1" dirty="0"/>
                  <a:t>Statistical Inference</a:t>
                </a:r>
                <a:r>
                  <a:rPr lang="en-AU" dirty="0"/>
                  <a:t>: The normal distribution is widely used in </a:t>
                </a:r>
                <a:r>
                  <a:rPr lang="en-AU" b="1" dirty="0"/>
                  <a:t>hypothesis testing</a:t>
                </a:r>
                <a:r>
                  <a:rPr lang="en-AU" dirty="0"/>
                  <a:t> and </a:t>
                </a:r>
                <a:r>
                  <a:rPr lang="en-AU" b="1" dirty="0"/>
                  <a:t>confidence interval estimation</a:t>
                </a:r>
                <a:r>
                  <a:rPr lang="en-AU" dirty="0"/>
                  <a:t>. For example, in </a:t>
                </a:r>
                <a:r>
                  <a:rPr lang="en-AU" b="1" dirty="0"/>
                  <a:t>t-tests</a:t>
                </a:r>
                <a:r>
                  <a:rPr lang="en-AU" dirty="0"/>
                  <a:t>, the sampling distribution of the sample mean is assumed to be normal if the sample size is large enough (Central Limit Theorem).</a:t>
                </a:r>
              </a:p>
              <a:p>
                <a:r>
                  <a:rPr lang="en-AU" b="1" dirty="0"/>
                  <a:t>Anomaly Detection</a:t>
                </a:r>
                <a:r>
                  <a:rPr lang="en-AU" dirty="0"/>
                  <a:t>: In </a:t>
                </a:r>
                <a:r>
                  <a:rPr lang="en-AU" b="1" dirty="0"/>
                  <a:t>outlier detection</a:t>
                </a:r>
                <a:r>
                  <a:rPr lang="en-AU" dirty="0"/>
                  <a:t>, the normal distribution can help identify data points that are far from the mean, which could be potential anomalies or outliers.</a:t>
                </a:r>
              </a:p>
              <a:p>
                <a:r>
                  <a:rPr lang="en-AU" b="1" dirty="0"/>
                  <a:t>Data </a:t>
                </a:r>
                <a:r>
                  <a:rPr lang="en-AU" b="1" dirty="0" err="1"/>
                  <a:t>Modeling</a:t>
                </a:r>
                <a:r>
                  <a:rPr lang="en-AU" dirty="0"/>
                  <a:t>: Many real-world phenomena, such as </a:t>
                </a:r>
                <a:r>
                  <a:rPr lang="en-AU" b="1" dirty="0"/>
                  <a:t>heights</a:t>
                </a:r>
                <a:r>
                  <a:rPr lang="en-AU" dirty="0"/>
                  <a:t>, </a:t>
                </a:r>
                <a:r>
                  <a:rPr lang="en-AU" b="1" dirty="0"/>
                  <a:t>test scores</a:t>
                </a:r>
                <a:r>
                  <a:rPr lang="en-AU" dirty="0"/>
                  <a:t>, and </a:t>
                </a:r>
                <a:r>
                  <a:rPr lang="en-AU" b="1" dirty="0"/>
                  <a:t>measurement errors</a:t>
                </a:r>
                <a:r>
                  <a:rPr lang="en-AU" dirty="0"/>
                  <a:t>, tend to follow a normal distribution, making it useful in </a:t>
                </a:r>
                <a:r>
                  <a:rPr lang="en-AU" dirty="0" err="1"/>
                  <a:t>modeling</a:t>
                </a:r>
                <a:r>
                  <a:rPr lang="en-AU" dirty="0"/>
                  <a:t> such data.</a:t>
                </a:r>
              </a:p>
            </p:txBody>
          </p:sp>
        </mc:Choice>
        <mc:Fallback xmlns="">
          <p:sp>
            <p:nvSpPr>
              <p:cNvPr id="3" name="Content Placeholder 2">
                <a:extLst>
                  <a:ext uri="{FF2B5EF4-FFF2-40B4-BE49-F238E27FC236}">
                    <a16:creationId xmlns:a16="http://schemas.microsoft.com/office/drawing/2014/main" id="{17CDBC1B-D0E6-C687-FC58-87B4FC235752}"/>
                  </a:ext>
                </a:extLst>
              </p:cNvPr>
              <p:cNvSpPr>
                <a:spLocks noGrp="1" noRot="1" noChangeAspect="1" noMove="1" noResize="1" noEditPoints="1" noAdjustHandles="1" noChangeArrowheads="1" noChangeShapeType="1" noTextEdit="1"/>
              </p:cNvSpPr>
              <p:nvPr>
                <p:ph idx="1"/>
              </p:nvPr>
            </p:nvSpPr>
            <p:spPr>
              <a:xfrm>
                <a:off x="700635" y="1297458"/>
                <a:ext cx="10691265" cy="4992129"/>
              </a:xfrm>
              <a:blipFill>
                <a:blip r:embed="rId2"/>
                <a:stretch>
                  <a:fillRect l="-237" t="-761"/>
                </a:stretch>
              </a:blipFill>
            </p:spPr>
            <p:txBody>
              <a:bodyPr/>
              <a:lstStyle/>
              <a:p>
                <a:r>
                  <a:rPr lang="en-US">
                    <a:noFill/>
                  </a:rPr>
                  <a:t> </a:t>
                </a:r>
              </a:p>
            </p:txBody>
          </p:sp>
        </mc:Fallback>
      </mc:AlternateContent>
    </p:spTree>
    <p:extLst>
      <p:ext uri="{BB962C8B-B14F-4D97-AF65-F5344CB8AC3E}">
        <p14:creationId xmlns:p14="http://schemas.microsoft.com/office/powerpoint/2010/main" val="406442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31F9-7F35-34EB-9957-511FA42F75D1}"/>
              </a:ext>
            </a:extLst>
          </p:cNvPr>
          <p:cNvSpPr>
            <a:spLocks noGrp="1"/>
          </p:cNvSpPr>
          <p:nvPr>
            <p:ph type="title"/>
          </p:nvPr>
        </p:nvSpPr>
        <p:spPr/>
        <p:txBody>
          <a:bodyPr/>
          <a:lstStyle/>
          <a:p>
            <a:r>
              <a:rPr lang="en-AU" dirty="0"/>
              <a:t>Linear Algebra</a:t>
            </a:r>
            <a:endParaRPr lang="en-US" dirty="0"/>
          </a:p>
        </p:txBody>
      </p:sp>
      <p:pic>
        <p:nvPicPr>
          <p:cNvPr id="5122" name="Picture 2" descr="Linear Algebra - GeeksforGeeks">
            <a:extLst>
              <a:ext uri="{FF2B5EF4-FFF2-40B4-BE49-F238E27FC236}">
                <a16:creationId xmlns:a16="http://schemas.microsoft.com/office/drawing/2014/main" id="{1363DAB6-AC93-302F-4241-7BD196429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401" y="1687687"/>
            <a:ext cx="8537731" cy="426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22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F675-25DD-27DB-C08A-210D47786C57}"/>
              </a:ext>
            </a:extLst>
          </p:cNvPr>
          <p:cNvSpPr>
            <a:spLocks noGrp="1"/>
          </p:cNvSpPr>
          <p:nvPr>
            <p:ph type="title"/>
          </p:nvPr>
        </p:nvSpPr>
        <p:spPr>
          <a:xfrm>
            <a:off x="700634" y="667264"/>
            <a:ext cx="10691265" cy="704336"/>
          </a:xfrm>
        </p:spPr>
        <p:txBody>
          <a:bodyPr/>
          <a:lstStyle/>
          <a:p>
            <a:r>
              <a:rPr lang="en-AU" dirty="0"/>
              <a:t>Binomial Distribution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7AD46A-048D-38CB-D61D-29E4A61DD52D}"/>
                  </a:ext>
                </a:extLst>
              </p:cNvPr>
              <p:cNvSpPr>
                <a:spLocks noGrp="1"/>
              </p:cNvSpPr>
              <p:nvPr>
                <p:ph idx="1"/>
              </p:nvPr>
            </p:nvSpPr>
            <p:spPr>
              <a:xfrm>
                <a:off x="700635" y="1371600"/>
                <a:ext cx="10691265" cy="4590288"/>
              </a:xfrm>
            </p:spPr>
            <p:txBody>
              <a:bodyPr>
                <a:normAutofit fontScale="70000" lnSpcReduction="20000"/>
              </a:bodyPr>
              <a:lstStyle/>
              <a:p>
                <a:pPr marL="0" indent="0">
                  <a:buNone/>
                </a:pPr>
                <a:r>
                  <a:rPr lang="en-AU" dirty="0"/>
                  <a:t>The </a:t>
                </a:r>
                <a:r>
                  <a:rPr lang="en-AU" b="1" dirty="0"/>
                  <a:t>Binomial Distribution</a:t>
                </a:r>
                <a:r>
                  <a:rPr lang="en-AU" dirty="0"/>
                  <a:t> is a discrete probability distribution that models the number of successes in a fixed number of independent trials, each with the same probability of success. It is defined by two parameters: the number of trials </a:t>
                </a:r>
                <a:r>
                  <a:rPr lang="en-AU" b="1" dirty="0"/>
                  <a:t>n</a:t>
                </a:r>
                <a:r>
                  <a:rPr lang="en-AU" dirty="0"/>
                  <a:t> and the probability of success in a single trial </a:t>
                </a:r>
                <a:r>
                  <a:rPr lang="en-AU" b="1" dirty="0"/>
                  <a:t>p</a:t>
                </a:r>
                <a:r>
                  <a:rPr lang="en-AU" dirty="0"/>
                  <a:t>.</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𝑋</m:t>
                          </m:r>
                          <m:r>
                            <a:rPr lang="ur-PK">
                              <a:latin typeface="Cambria Math" panose="02040503050406030204" pitchFamily="18" charset="0"/>
                            </a:rPr>
                            <m:t>=</m:t>
                          </m:r>
                          <m:r>
                            <a:rPr lang="ur-PK" i="1">
                              <a:latin typeface="Cambria Math" panose="02040503050406030204" pitchFamily="18" charset="0"/>
                            </a:rPr>
                            <m:t>𝑘</m:t>
                          </m:r>
                        </m:e>
                      </m:d>
                      <m:r>
                        <a:rPr lang="ur-PK">
                          <a:latin typeface="Cambria Math" panose="02040503050406030204" pitchFamily="18" charset="0"/>
                        </a:rPr>
                        <m:t>=</m:t>
                      </m:r>
                      <m:d>
                        <m:dPr>
                          <m:ctrlPr>
                            <a:rPr lang="ur-PK" i="1">
                              <a:latin typeface="Cambria Math" panose="02040503050406030204" pitchFamily="18" charset="0"/>
                            </a:rPr>
                          </m:ctrlPr>
                        </m:dPr>
                        <m:e>
                          <m:f>
                            <m:fPr>
                              <m:type m:val="noBar"/>
                              <m:ctrlPr>
                                <a:rPr lang="ur-PK" i="1">
                                  <a:latin typeface="Cambria Math" panose="02040503050406030204" pitchFamily="18" charset="0"/>
                                </a:rPr>
                              </m:ctrlPr>
                            </m:fPr>
                            <m:num>
                              <m:r>
                                <a:rPr lang="ur-PK" i="1">
                                  <a:latin typeface="Cambria Math" panose="02040503050406030204" pitchFamily="18" charset="0"/>
                                </a:rPr>
                                <m:t>𝑛</m:t>
                              </m:r>
                            </m:num>
                            <m:den>
                              <m:r>
                                <a:rPr lang="ur-PK" i="1">
                                  <a:latin typeface="Cambria Math" panose="02040503050406030204" pitchFamily="18" charset="0"/>
                                </a:rPr>
                                <m:t>𝑘</m:t>
                              </m:r>
                            </m:den>
                          </m:f>
                        </m:e>
                      </m:d>
                      <m:sSup>
                        <m:sSupPr>
                          <m:ctrlPr>
                            <a:rPr lang="ur-PK" i="1">
                              <a:latin typeface="Cambria Math" panose="02040503050406030204" pitchFamily="18" charset="0"/>
                            </a:rPr>
                          </m:ctrlPr>
                        </m:sSupPr>
                        <m:e>
                          <m:r>
                            <a:rPr lang="ur-PK" i="1">
                              <a:latin typeface="Cambria Math" panose="02040503050406030204" pitchFamily="18" charset="0"/>
                            </a:rPr>
                            <m:t>𝑝</m:t>
                          </m:r>
                        </m:e>
                        <m:sup>
                          <m:r>
                            <a:rPr lang="ur-PK" i="1">
                              <a:latin typeface="Cambria Math" panose="02040503050406030204" pitchFamily="18" charset="0"/>
                            </a:rPr>
                            <m:t>𝑘</m:t>
                          </m:r>
                        </m:sup>
                      </m:sSup>
                      <m:d>
                        <m:dPr>
                          <m:endChr m:val=""/>
                          <m:ctrlPr>
                            <a:rPr lang="ur-PK" i="1">
                              <a:latin typeface="Cambria Math" panose="02040503050406030204" pitchFamily="18" charset="0"/>
                            </a:rPr>
                          </m:ctrlPr>
                        </m:dPr>
                        <m:e>
                          <m:r>
                            <a:rPr lang="ur-PK">
                              <a:latin typeface="Cambria Math" panose="02040503050406030204" pitchFamily="18" charset="0"/>
                            </a:rPr>
                            <m:t>1−</m:t>
                          </m:r>
                          <m:r>
                            <a:rPr lang="ur-PK" i="1">
                              <a:latin typeface="Cambria Math" panose="02040503050406030204" pitchFamily="18" charset="0"/>
                            </a:rPr>
                            <m:t>𝑝</m:t>
                          </m:r>
                          <m:sSup>
                            <m:sSupPr>
                              <m:ctrlPr>
                                <a:rPr lang="ur-PK" i="1">
                                  <a:latin typeface="Cambria Math" panose="02040503050406030204" pitchFamily="18" charset="0"/>
                                </a:rPr>
                              </m:ctrlPr>
                            </m:sSupPr>
                            <m:e>
                              <m:d>
                                <m:dPr>
                                  <m:begChr m:val=""/>
                                  <m:endChr m:val=""/>
                                  <m:ctrlPr>
                                    <a:rPr lang="ur-PK" i="1">
                                      <a:latin typeface="Cambria Math" panose="02040503050406030204" pitchFamily="18" charset="0"/>
                                    </a:rPr>
                                  </m:ctrlPr>
                                </m:dPr>
                                <m:e>
                                  <m:r>
                                    <a:rPr lang="ur-PK">
                                      <a:latin typeface="Cambria Math" panose="02040503050406030204" pitchFamily="18" charset="0"/>
                                    </a:rPr>
                                    <m:t>)</m:t>
                                  </m:r>
                                </m:e>
                              </m:d>
                            </m:e>
                            <m:sup>
                              <m:r>
                                <a:rPr lang="ur-PK" i="1">
                                  <a:latin typeface="Cambria Math" panose="02040503050406030204" pitchFamily="18" charset="0"/>
                                </a:rPr>
                                <m:t>𝑛</m:t>
                              </m:r>
                              <m:r>
                                <a:rPr lang="ur-PK">
                                  <a:latin typeface="Cambria Math" panose="02040503050406030204" pitchFamily="18" charset="0"/>
                                </a:rPr>
                                <m:t>−</m:t>
                              </m:r>
                              <m:r>
                                <a:rPr lang="ur-PK" i="1">
                                  <a:latin typeface="Cambria Math" panose="02040503050406030204" pitchFamily="18" charset="0"/>
                                </a:rPr>
                                <m:t>𝑘</m:t>
                              </m:r>
                            </m:sup>
                          </m:sSup>
                        </m:e>
                      </m:d>
                    </m:oMath>
                  </m:oMathPara>
                </a14:m>
                <a:endParaRPr lang="ur-PK" dirty="0"/>
              </a:p>
              <a:p>
                <a:pPr marL="0" indent="0">
                  <a:buNone/>
                </a:pPr>
                <a:r>
                  <a:rPr lang="en-AU" dirty="0"/>
                  <a:t>Where: </a:t>
                </a:r>
                <a14:m>
                  <m:oMath xmlns:m="http://schemas.openxmlformats.org/officeDocument/2006/math">
                    <m:r>
                      <a:rPr lang="en-AU" i="1">
                        <a:latin typeface="Cambria Math" panose="02040503050406030204" pitchFamily="18" charset="0"/>
                      </a:rPr>
                      <m:t>𝑛</m:t>
                    </m:r>
                  </m:oMath>
                </a14:m>
                <a:r>
                  <a:rPr lang="en-AU" dirty="0"/>
                  <a:t> is the number of trials, </a:t>
                </a:r>
                <a14:m>
                  <m:oMath xmlns:m="http://schemas.openxmlformats.org/officeDocument/2006/math">
                    <m:r>
                      <a:rPr lang="en-AU" i="1">
                        <a:latin typeface="Cambria Math" panose="02040503050406030204" pitchFamily="18" charset="0"/>
                      </a:rPr>
                      <m:t>𝑝</m:t>
                    </m:r>
                  </m:oMath>
                </a14:m>
                <a:r>
                  <a:rPr lang="en-AU" dirty="0"/>
                  <a:t> is the probability of success on a single trial, </a:t>
                </a:r>
                <a14:m>
                  <m:oMath xmlns:m="http://schemas.openxmlformats.org/officeDocument/2006/math">
                    <m:r>
                      <a:rPr lang="en-AU" i="1">
                        <a:latin typeface="Cambria Math" panose="02040503050406030204" pitchFamily="18" charset="0"/>
                      </a:rPr>
                      <m:t>𝑘</m:t>
                    </m:r>
                  </m:oMath>
                </a14:m>
                <a:r>
                  <a:rPr lang="en-AU" dirty="0"/>
                  <a:t> is the number of successes, </a:t>
                </a:r>
                <a14:m>
                  <m:oMath xmlns:m="http://schemas.openxmlformats.org/officeDocument/2006/math">
                    <m:d>
                      <m:dPr>
                        <m:ctrlPr>
                          <a:rPr lang="ur-PK" i="1">
                            <a:latin typeface="Cambria Math" panose="02040503050406030204" pitchFamily="18" charset="0"/>
                          </a:rPr>
                        </m:ctrlPr>
                      </m:dPr>
                      <m:e>
                        <m:f>
                          <m:fPr>
                            <m:type m:val="noBar"/>
                            <m:ctrlPr>
                              <a:rPr lang="ur-PK" i="1">
                                <a:latin typeface="Cambria Math" panose="02040503050406030204" pitchFamily="18" charset="0"/>
                              </a:rPr>
                            </m:ctrlPr>
                          </m:fPr>
                          <m:num>
                            <m:r>
                              <a:rPr lang="ur-PK" i="1">
                                <a:latin typeface="Cambria Math" panose="02040503050406030204" pitchFamily="18" charset="0"/>
                              </a:rPr>
                              <m:t>𝑛</m:t>
                            </m:r>
                          </m:num>
                          <m:den>
                            <m:r>
                              <a:rPr lang="ur-PK" i="1">
                                <a:latin typeface="Cambria Math" panose="02040503050406030204" pitchFamily="18" charset="0"/>
                              </a:rPr>
                              <m:t>𝑘</m:t>
                            </m:r>
                          </m:den>
                        </m:f>
                      </m:e>
                    </m:d>
                  </m:oMath>
                </a14:m>
                <a:r>
                  <a:rPr lang="en-AU" dirty="0"/>
                  <a:t> is the binomial coefficient, which represents the number of ways to choose </a:t>
                </a:r>
                <a14:m>
                  <m:oMath xmlns:m="http://schemas.openxmlformats.org/officeDocument/2006/math">
                    <m:r>
                      <a:rPr lang="en-AU" i="1">
                        <a:latin typeface="Cambria Math" panose="02040503050406030204" pitchFamily="18" charset="0"/>
                      </a:rPr>
                      <m:t>𝑘</m:t>
                    </m:r>
                  </m:oMath>
                </a14:m>
                <a:r>
                  <a:rPr lang="en-AU" dirty="0"/>
                  <a:t>successes from </a:t>
                </a:r>
                <a14:m>
                  <m:oMath xmlns:m="http://schemas.openxmlformats.org/officeDocument/2006/math">
                    <m:r>
                      <a:rPr lang="en-AU" i="1">
                        <a:latin typeface="Cambria Math" panose="02040503050406030204" pitchFamily="18" charset="0"/>
                      </a:rPr>
                      <m:t>𝑛</m:t>
                    </m:r>
                  </m:oMath>
                </a14:m>
                <a:r>
                  <a:rPr lang="en-AU" dirty="0"/>
                  <a:t>trials.</a:t>
                </a:r>
              </a:p>
              <a:p>
                <a:pPr marL="0" indent="0">
                  <a:buNone/>
                </a:pPr>
                <a:r>
                  <a:rPr lang="en-AU" dirty="0"/>
                  <a:t>The binomial distribution describes the </a:t>
                </a:r>
                <a:r>
                  <a:rPr lang="en-AU" b="1" dirty="0"/>
                  <a:t>number of successes</a:t>
                </a:r>
                <a:r>
                  <a:rPr lang="en-AU" dirty="0"/>
                  <a:t> in </a:t>
                </a:r>
                <a14:m>
                  <m:oMath xmlns:m="http://schemas.openxmlformats.org/officeDocument/2006/math">
                    <m:r>
                      <a:rPr lang="en-AU" i="1">
                        <a:latin typeface="Cambria Math" panose="02040503050406030204" pitchFamily="18" charset="0"/>
                      </a:rPr>
                      <m:t>𝑛</m:t>
                    </m:r>
                  </m:oMath>
                </a14:m>
                <a:r>
                  <a:rPr lang="en-AU" dirty="0"/>
                  <a:t> independent trials, where each trial results in a success or failure. The distribution is discrete, and the outcomes are binary (success or failure).</a:t>
                </a:r>
              </a:p>
              <a:p>
                <a:pPr marL="0" indent="0">
                  <a:buNone/>
                </a:pPr>
                <a:r>
                  <a:rPr lang="en-AU" b="1" dirty="0"/>
                  <a:t>Uses in Data Science:</a:t>
                </a:r>
              </a:p>
              <a:p>
                <a:r>
                  <a:rPr lang="en-AU" b="1" dirty="0"/>
                  <a:t>Classification Problems</a:t>
                </a:r>
                <a:r>
                  <a:rPr lang="en-AU" dirty="0"/>
                  <a:t>: The binomial distribution is foundational for binary classification problems (e.g., </a:t>
                </a:r>
                <a:r>
                  <a:rPr lang="en-AU" b="1" dirty="0"/>
                  <a:t>spam vs. non-spam</a:t>
                </a:r>
                <a:r>
                  <a:rPr lang="en-AU" dirty="0"/>
                  <a:t> classification), where the outcome is binary, and the probability of success (positive class) is estimated.</a:t>
                </a:r>
              </a:p>
              <a:p>
                <a:r>
                  <a:rPr lang="en-AU" b="1" dirty="0"/>
                  <a:t>A/B Testing</a:t>
                </a:r>
                <a:r>
                  <a:rPr lang="en-AU" dirty="0"/>
                  <a:t>: In </a:t>
                </a:r>
                <a:r>
                  <a:rPr lang="en-AU" b="1" dirty="0"/>
                  <a:t>A/B testing</a:t>
                </a:r>
                <a:r>
                  <a:rPr lang="en-AU" dirty="0"/>
                  <a:t> (e.g., testing two versions of a webpage), the number of successes (e.g., conversions, click-throughs) can be </a:t>
                </a:r>
                <a:r>
                  <a:rPr lang="en-AU" dirty="0" err="1"/>
                  <a:t>modeled</a:t>
                </a:r>
                <a:r>
                  <a:rPr lang="en-AU" dirty="0"/>
                  <a:t> using a binomial distribution. We test whether one treatment group is significantly better than another.</a:t>
                </a:r>
              </a:p>
              <a:p>
                <a:r>
                  <a:rPr lang="en-AU" b="1" dirty="0"/>
                  <a:t>Customer Behavior Analysis</a:t>
                </a:r>
                <a:r>
                  <a:rPr lang="en-AU" dirty="0"/>
                  <a:t>: In marketing and customer analysis, the binomial distribution can model the probability of a customer making a purchase based on previous behavior, where each transaction is treated as an independent trial (purchase or no purchase).</a:t>
                </a:r>
              </a:p>
              <a:p>
                <a:r>
                  <a:rPr lang="en-AU" b="1" dirty="0"/>
                  <a:t>Reliability Testing</a:t>
                </a:r>
                <a:r>
                  <a:rPr lang="en-AU" dirty="0"/>
                  <a:t>: The binomial distribution is used in </a:t>
                </a:r>
                <a:r>
                  <a:rPr lang="en-AU" b="1" dirty="0"/>
                  <a:t>quality control</a:t>
                </a:r>
                <a:r>
                  <a:rPr lang="en-AU" dirty="0"/>
                  <a:t> and </a:t>
                </a:r>
                <a:r>
                  <a:rPr lang="en-AU" b="1" dirty="0"/>
                  <a:t>reliability analysis</a:t>
                </a:r>
                <a:r>
                  <a:rPr lang="en-AU" dirty="0"/>
                  <a:t> to model the number of defective items in a sample of products.</a:t>
                </a:r>
              </a:p>
            </p:txBody>
          </p:sp>
        </mc:Choice>
        <mc:Fallback xmlns="">
          <p:sp>
            <p:nvSpPr>
              <p:cNvPr id="3" name="Content Placeholder 2">
                <a:extLst>
                  <a:ext uri="{FF2B5EF4-FFF2-40B4-BE49-F238E27FC236}">
                    <a16:creationId xmlns:a16="http://schemas.microsoft.com/office/drawing/2014/main" id="{D07AD46A-048D-38CB-D61D-29E4A61DD52D}"/>
                  </a:ext>
                </a:extLst>
              </p:cNvPr>
              <p:cNvSpPr>
                <a:spLocks noGrp="1" noRot="1" noChangeAspect="1" noMove="1" noResize="1" noEditPoints="1" noAdjustHandles="1" noChangeArrowheads="1" noChangeShapeType="1" noTextEdit="1"/>
              </p:cNvSpPr>
              <p:nvPr>
                <p:ph idx="1"/>
              </p:nvPr>
            </p:nvSpPr>
            <p:spPr>
              <a:xfrm>
                <a:off x="700635" y="1371600"/>
                <a:ext cx="10691265" cy="4590288"/>
              </a:xfrm>
              <a:blipFill>
                <a:blip r:embed="rId2"/>
                <a:stretch>
                  <a:fillRect l="-237" t="-552" r="-356"/>
                </a:stretch>
              </a:blipFill>
            </p:spPr>
            <p:txBody>
              <a:bodyPr/>
              <a:lstStyle/>
              <a:p>
                <a:r>
                  <a:rPr lang="en-US">
                    <a:noFill/>
                  </a:rPr>
                  <a:t> </a:t>
                </a:r>
              </a:p>
            </p:txBody>
          </p:sp>
        </mc:Fallback>
      </mc:AlternateContent>
    </p:spTree>
    <p:extLst>
      <p:ext uri="{BB962C8B-B14F-4D97-AF65-F5344CB8AC3E}">
        <p14:creationId xmlns:p14="http://schemas.microsoft.com/office/powerpoint/2010/main" val="822315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7D4B-6371-E9DF-6FCE-009D76C3455E}"/>
              </a:ext>
            </a:extLst>
          </p:cNvPr>
          <p:cNvSpPr>
            <a:spLocks noGrp="1"/>
          </p:cNvSpPr>
          <p:nvPr>
            <p:ph type="title"/>
          </p:nvPr>
        </p:nvSpPr>
        <p:spPr>
          <a:xfrm>
            <a:off x="700635" y="630193"/>
            <a:ext cx="10691265" cy="1307592"/>
          </a:xfrm>
        </p:spPr>
        <p:txBody>
          <a:bodyPr/>
          <a:lstStyle/>
          <a:p>
            <a:r>
              <a:rPr lang="en-AU" dirty="0"/>
              <a:t>Poisson Distribution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F39FD2-2525-33E0-C55B-8541E716155B}"/>
                  </a:ext>
                </a:extLst>
              </p:cNvPr>
              <p:cNvSpPr>
                <a:spLocks noGrp="1"/>
              </p:cNvSpPr>
              <p:nvPr>
                <p:ph idx="1"/>
              </p:nvPr>
            </p:nvSpPr>
            <p:spPr>
              <a:xfrm>
                <a:off x="700635" y="1309818"/>
                <a:ext cx="10691265" cy="5004488"/>
              </a:xfrm>
            </p:spPr>
            <p:txBody>
              <a:bodyPr>
                <a:normAutofit fontScale="70000" lnSpcReduction="20000"/>
              </a:bodyPr>
              <a:lstStyle/>
              <a:p>
                <a:pPr marL="0" indent="0">
                  <a:buNone/>
                </a:pPr>
                <a:r>
                  <a:rPr lang="en-AU" dirty="0"/>
                  <a:t>The </a:t>
                </a:r>
                <a:r>
                  <a:rPr lang="en-AU" b="1" dirty="0"/>
                  <a:t>Poisson Distribution</a:t>
                </a:r>
                <a:r>
                  <a:rPr lang="en-AU" dirty="0"/>
                  <a:t> is a discrete probability distribution that models the number of events occurring within a fixed interval of time or space, given the average rate of occurrence. The distribution is defined by a single parameter </a:t>
                </a:r>
                <a:r>
                  <a:rPr lang="el-GR" b="1" dirty="0"/>
                  <a:t>λ</a:t>
                </a:r>
                <a:r>
                  <a:rPr lang="el-GR" dirty="0"/>
                  <a:t> (</a:t>
                </a:r>
                <a:r>
                  <a:rPr lang="en-AU" dirty="0"/>
                  <a:t>lambda), which represents the average number of events in a given interval. The probability mass function (PMF) for the Poisson distribution is:</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𝑃</m:t>
                      </m:r>
                      <m:d>
                        <m:dPr>
                          <m:ctrlPr>
                            <a:rPr lang="ur-PK" i="1">
                              <a:latin typeface="Cambria Math" panose="02040503050406030204" pitchFamily="18" charset="0"/>
                            </a:rPr>
                          </m:ctrlPr>
                        </m:dPr>
                        <m:e>
                          <m:r>
                            <a:rPr lang="ur-PK" i="1">
                              <a:latin typeface="Cambria Math" panose="02040503050406030204" pitchFamily="18" charset="0"/>
                            </a:rPr>
                            <m:t>𝑋</m:t>
                          </m:r>
                          <m:r>
                            <a:rPr lang="ur-PK">
                              <a:latin typeface="Cambria Math" panose="02040503050406030204" pitchFamily="18" charset="0"/>
                            </a:rPr>
                            <m:t>=</m:t>
                          </m:r>
                          <m:r>
                            <a:rPr lang="ur-PK" i="1">
                              <a:latin typeface="Cambria Math" panose="02040503050406030204" pitchFamily="18" charset="0"/>
                            </a:rPr>
                            <m:t>𝑘</m:t>
                          </m:r>
                        </m:e>
                      </m:d>
                      <m:r>
                        <a:rPr lang="ur-PK">
                          <a:latin typeface="Cambria Math" panose="02040503050406030204" pitchFamily="18" charset="0"/>
                        </a:rPr>
                        <m:t>=</m:t>
                      </m:r>
                      <m:f>
                        <m:fPr>
                          <m:ctrlPr>
                            <a:rPr lang="ur-PK" i="1">
                              <a:latin typeface="Cambria Math" panose="02040503050406030204" pitchFamily="18" charset="0"/>
                            </a:rPr>
                          </m:ctrlPr>
                        </m:fPr>
                        <m:num>
                          <m:sSup>
                            <m:sSupPr>
                              <m:ctrlPr>
                                <a:rPr lang="ur-PK" i="1">
                                  <a:latin typeface="Cambria Math" panose="02040503050406030204" pitchFamily="18" charset="0"/>
                                </a:rPr>
                              </m:ctrlPr>
                            </m:sSupPr>
                            <m:e>
                              <m:r>
                                <a:rPr lang="ur-PK" i="1">
                                  <a:latin typeface="Cambria Math" panose="02040503050406030204" pitchFamily="18" charset="0"/>
                                </a:rPr>
                                <m:t>𝜆</m:t>
                              </m:r>
                            </m:e>
                            <m:sup>
                              <m:r>
                                <a:rPr lang="ur-PK" i="1">
                                  <a:latin typeface="Cambria Math" panose="02040503050406030204" pitchFamily="18" charset="0"/>
                                </a:rPr>
                                <m:t>𝑘</m:t>
                              </m:r>
                            </m:sup>
                          </m:sSup>
                          <m:sSup>
                            <m:sSupPr>
                              <m:ctrlPr>
                                <a:rPr lang="ur-PK" i="1">
                                  <a:latin typeface="Cambria Math" panose="02040503050406030204" pitchFamily="18" charset="0"/>
                                </a:rPr>
                              </m:ctrlPr>
                            </m:sSupPr>
                            <m:e>
                              <m:r>
                                <a:rPr lang="ur-PK" i="1">
                                  <a:latin typeface="Cambria Math" panose="02040503050406030204" pitchFamily="18" charset="0"/>
                                </a:rPr>
                                <m:t>𝑒</m:t>
                              </m:r>
                            </m:e>
                            <m:sup>
                              <m:r>
                                <a:rPr lang="ur-PK">
                                  <a:latin typeface="Cambria Math" panose="02040503050406030204" pitchFamily="18" charset="0"/>
                                </a:rPr>
                                <m:t>−</m:t>
                              </m:r>
                              <m:r>
                                <a:rPr lang="ur-PK" i="1">
                                  <a:latin typeface="Cambria Math" panose="02040503050406030204" pitchFamily="18" charset="0"/>
                                </a:rPr>
                                <m:t>𝜆</m:t>
                              </m:r>
                            </m:sup>
                          </m:sSup>
                        </m:num>
                        <m:den>
                          <m:r>
                            <a:rPr lang="ur-PK" i="1">
                              <a:latin typeface="Cambria Math" panose="02040503050406030204" pitchFamily="18" charset="0"/>
                            </a:rPr>
                            <m:t>𝑘</m:t>
                          </m:r>
                          <m:r>
                            <a:rPr lang="ur-PK">
                              <a:latin typeface="Cambria Math" panose="02040503050406030204" pitchFamily="18" charset="0"/>
                            </a:rPr>
                            <m:t>!</m:t>
                          </m:r>
                        </m:den>
                      </m:f>
                    </m:oMath>
                  </m:oMathPara>
                </a14:m>
                <a:endParaRPr lang="ur-PK" dirty="0"/>
              </a:p>
              <a:p>
                <a:pPr marL="0" indent="0">
                  <a:buNone/>
                </a:pPr>
                <a:r>
                  <a:rPr lang="en-AU" dirty="0"/>
                  <a:t>Where: </a:t>
                </a:r>
                <a14:m>
                  <m:oMath xmlns:m="http://schemas.openxmlformats.org/officeDocument/2006/math">
                    <m:r>
                      <a:rPr lang="en-AU" i="1">
                        <a:latin typeface="Cambria Math" panose="02040503050406030204" pitchFamily="18" charset="0"/>
                      </a:rPr>
                      <m:t>𝜆</m:t>
                    </m:r>
                  </m:oMath>
                </a14:m>
                <a:r>
                  <a:rPr lang="en-AU" dirty="0"/>
                  <a:t> is the average rate of events (mean number of occurrences), </a:t>
                </a:r>
                <a14:m>
                  <m:oMath xmlns:m="http://schemas.openxmlformats.org/officeDocument/2006/math">
                    <m:r>
                      <a:rPr lang="en-AU" i="1">
                        <a:latin typeface="Cambria Math" panose="02040503050406030204" pitchFamily="18" charset="0"/>
                      </a:rPr>
                      <m:t>𝑘</m:t>
                    </m:r>
                  </m:oMath>
                </a14:m>
                <a:r>
                  <a:rPr lang="en-AU" dirty="0"/>
                  <a:t> is the number of events, </a:t>
                </a:r>
                <a14:m>
                  <m:oMath xmlns:m="http://schemas.openxmlformats.org/officeDocument/2006/math">
                    <m:r>
                      <a:rPr lang="en-AU" i="1">
                        <a:latin typeface="Cambria Math" panose="02040503050406030204" pitchFamily="18" charset="0"/>
                      </a:rPr>
                      <m:t>𝑒</m:t>
                    </m:r>
                  </m:oMath>
                </a14:m>
                <a:r>
                  <a:rPr lang="en-AU" dirty="0"/>
                  <a:t> is Euler's number (approximately 2.71828), </a:t>
                </a:r>
                <a14:m>
                  <m:oMath xmlns:m="http://schemas.openxmlformats.org/officeDocument/2006/math">
                    <m:r>
                      <a:rPr lang="en-AU" i="1">
                        <a:latin typeface="Cambria Math" panose="02040503050406030204" pitchFamily="18" charset="0"/>
                      </a:rPr>
                      <m:t>𝑘</m:t>
                    </m:r>
                    <m:r>
                      <a:rPr lang="en-AU">
                        <a:latin typeface="Cambria Math" panose="02040503050406030204" pitchFamily="18" charset="0"/>
                      </a:rPr>
                      <m:t>!</m:t>
                    </m:r>
                  </m:oMath>
                </a14:m>
                <a:r>
                  <a:rPr lang="en-AU" dirty="0"/>
                  <a:t> is the factorial of </a:t>
                </a:r>
                <a14:m>
                  <m:oMath xmlns:m="http://schemas.openxmlformats.org/officeDocument/2006/math">
                    <m:r>
                      <a:rPr lang="en-AU" i="1">
                        <a:latin typeface="Cambria Math" panose="02040503050406030204" pitchFamily="18" charset="0"/>
                      </a:rPr>
                      <m:t>𝑘</m:t>
                    </m:r>
                  </m:oMath>
                </a14:m>
                <a:r>
                  <a:rPr lang="en-AU" dirty="0"/>
                  <a:t>.</a:t>
                </a:r>
              </a:p>
              <a:p>
                <a:pPr marL="0" indent="0">
                  <a:buNone/>
                </a:pPr>
                <a:r>
                  <a:rPr lang="en-AU" b="1" dirty="0"/>
                  <a:t>Discrete</a:t>
                </a:r>
                <a:r>
                  <a:rPr lang="en-AU" dirty="0"/>
                  <a:t>: The Poisson distribution describes discrete events that happen independently and at a constant average rate over time or space.</a:t>
                </a:r>
              </a:p>
              <a:p>
                <a:pPr marL="0" indent="0">
                  <a:buNone/>
                </a:pPr>
                <a:r>
                  <a:rPr lang="en-AU" b="1" dirty="0"/>
                  <a:t>Memoryless</a:t>
                </a:r>
                <a:r>
                  <a:rPr lang="en-AU" dirty="0"/>
                  <a:t>: The occurrence of an event does not depend on the time since the last event.</a:t>
                </a:r>
              </a:p>
              <a:p>
                <a:pPr marL="0" indent="0">
                  <a:buNone/>
                </a:pPr>
                <a:r>
                  <a:rPr lang="en-AU" b="1" dirty="0"/>
                  <a:t>Uses in Data Science:</a:t>
                </a:r>
              </a:p>
              <a:p>
                <a:r>
                  <a:rPr lang="en-AU" b="1" dirty="0"/>
                  <a:t>Event </a:t>
                </a:r>
                <a:r>
                  <a:rPr lang="en-AU" b="1" dirty="0" err="1"/>
                  <a:t>Modeling</a:t>
                </a:r>
                <a:r>
                  <a:rPr lang="en-AU" dirty="0"/>
                  <a:t>: The Poisson distribution is commonly used to model </a:t>
                </a:r>
                <a:r>
                  <a:rPr lang="en-AU" b="1" dirty="0"/>
                  <a:t>rare events</a:t>
                </a:r>
                <a:r>
                  <a:rPr lang="en-AU" dirty="0"/>
                  <a:t> that happen over time, such as the number of accidents at a traffic intersection, server downtimes, or the number of calls arriving at a call </a:t>
                </a:r>
                <a:r>
                  <a:rPr lang="en-AU" dirty="0" err="1"/>
                  <a:t>center</a:t>
                </a:r>
                <a:r>
                  <a:rPr lang="en-AU" dirty="0"/>
                  <a:t>.</a:t>
                </a:r>
              </a:p>
              <a:p>
                <a:r>
                  <a:rPr lang="en-AU" b="1" dirty="0"/>
                  <a:t>Predictive Maintenance</a:t>
                </a:r>
                <a:r>
                  <a:rPr lang="en-AU" dirty="0"/>
                  <a:t>: In manufacturing and production, the Poisson distribution can model the number of failures or breakdowns of machines over time, helping to predict maintenance needs.</a:t>
                </a:r>
              </a:p>
              <a:p>
                <a:r>
                  <a:rPr lang="en-AU" b="1" dirty="0"/>
                  <a:t>Time-Series Analysis</a:t>
                </a:r>
                <a:r>
                  <a:rPr lang="en-AU" dirty="0"/>
                  <a:t>: The Poisson distribution can be used in </a:t>
                </a:r>
                <a:r>
                  <a:rPr lang="en-AU" b="1" dirty="0"/>
                  <a:t>time-series analysis</a:t>
                </a:r>
                <a:r>
                  <a:rPr lang="en-AU" dirty="0"/>
                  <a:t> to model the occurrence of events (e.g., website visits, sales transactions) that happen randomly but at a steady rate over time.</a:t>
                </a:r>
              </a:p>
              <a:p>
                <a:r>
                  <a:rPr lang="en-AU" b="1" dirty="0"/>
                  <a:t>Queuing Theory</a:t>
                </a:r>
                <a:r>
                  <a:rPr lang="en-AU" dirty="0"/>
                  <a:t>: In </a:t>
                </a:r>
                <a:r>
                  <a:rPr lang="en-AU" b="1" dirty="0"/>
                  <a:t>queueing models</a:t>
                </a:r>
                <a:r>
                  <a:rPr lang="en-AU" dirty="0"/>
                  <a:t>, the Poisson distribution models the number of customers arriving at a service station (like a bank or a website) within a given period.</a:t>
                </a:r>
              </a:p>
              <a:p>
                <a:endParaRPr lang="en-US" dirty="0"/>
              </a:p>
            </p:txBody>
          </p:sp>
        </mc:Choice>
        <mc:Fallback xmlns="">
          <p:sp>
            <p:nvSpPr>
              <p:cNvPr id="3" name="Content Placeholder 2">
                <a:extLst>
                  <a:ext uri="{FF2B5EF4-FFF2-40B4-BE49-F238E27FC236}">
                    <a16:creationId xmlns:a16="http://schemas.microsoft.com/office/drawing/2014/main" id="{A4F39FD2-2525-33E0-C55B-8541E716155B}"/>
                  </a:ext>
                </a:extLst>
              </p:cNvPr>
              <p:cNvSpPr>
                <a:spLocks noGrp="1" noRot="1" noChangeAspect="1" noMove="1" noResize="1" noEditPoints="1" noAdjustHandles="1" noChangeArrowheads="1" noChangeShapeType="1" noTextEdit="1"/>
              </p:cNvSpPr>
              <p:nvPr>
                <p:ph idx="1"/>
              </p:nvPr>
            </p:nvSpPr>
            <p:spPr>
              <a:xfrm>
                <a:off x="700635" y="1309818"/>
                <a:ext cx="10691265" cy="5004488"/>
              </a:xfrm>
              <a:blipFill>
                <a:blip r:embed="rId2"/>
                <a:stretch>
                  <a:fillRect l="-237" t="-506" r="-356"/>
                </a:stretch>
              </a:blipFill>
            </p:spPr>
            <p:txBody>
              <a:bodyPr/>
              <a:lstStyle/>
              <a:p>
                <a:r>
                  <a:rPr lang="en-US">
                    <a:noFill/>
                  </a:rPr>
                  <a:t> </a:t>
                </a:r>
              </a:p>
            </p:txBody>
          </p:sp>
        </mc:Fallback>
      </mc:AlternateContent>
    </p:spTree>
    <p:extLst>
      <p:ext uri="{BB962C8B-B14F-4D97-AF65-F5344CB8AC3E}">
        <p14:creationId xmlns:p14="http://schemas.microsoft.com/office/powerpoint/2010/main" val="35608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0C8B-92D3-AE1F-8A39-C82FF6D94F45}"/>
              </a:ext>
            </a:extLst>
          </p:cNvPr>
          <p:cNvSpPr>
            <a:spLocks noGrp="1"/>
          </p:cNvSpPr>
          <p:nvPr>
            <p:ph type="title"/>
          </p:nvPr>
        </p:nvSpPr>
        <p:spPr>
          <a:xfrm>
            <a:off x="700635" y="679620"/>
            <a:ext cx="10691265" cy="1307592"/>
          </a:xfrm>
        </p:spPr>
        <p:txBody>
          <a:bodyPr/>
          <a:lstStyle/>
          <a:p>
            <a:r>
              <a:rPr lang="en-AU" dirty="0"/>
              <a:t>Expectation, Variance, and Covariance</a:t>
            </a:r>
            <a:endParaRPr lang="en-US" dirty="0"/>
          </a:p>
        </p:txBody>
      </p:sp>
      <p:sp>
        <p:nvSpPr>
          <p:cNvPr id="3" name="Content Placeholder 2">
            <a:extLst>
              <a:ext uri="{FF2B5EF4-FFF2-40B4-BE49-F238E27FC236}">
                <a16:creationId xmlns:a16="http://schemas.microsoft.com/office/drawing/2014/main" id="{A1494AD3-ED89-ED63-729C-D34249DEA791}"/>
              </a:ext>
            </a:extLst>
          </p:cNvPr>
          <p:cNvSpPr>
            <a:spLocks noGrp="1"/>
          </p:cNvSpPr>
          <p:nvPr>
            <p:ph idx="1"/>
          </p:nvPr>
        </p:nvSpPr>
        <p:spPr>
          <a:xfrm>
            <a:off x="700636" y="2135493"/>
            <a:ext cx="5280440" cy="3739896"/>
          </a:xfrm>
        </p:spPr>
        <p:txBody>
          <a:bodyPr/>
          <a:lstStyle/>
          <a:p>
            <a:pPr marL="0" indent="0">
              <a:buNone/>
            </a:pPr>
            <a:r>
              <a:rPr lang="en-AU" dirty="0"/>
              <a:t>In data science, </a:t>
            </a:r>
            <a:r>
              <a:rPr lang="en-AU" b="1" dirty="0"/>
              <a:t>Expectation</a:t>
            </a:r>
            <a:r>
              <a:rPr lang="en-AU" dirty="0"/>
              <a:t>, </a:t>
            </a:r>
            <a:r>
              <a:rPr lang="en-AU" b="1" dirty="0"/>
              <a:t>Variance</a:t>
            </a:r>
            <a:r>
              <a:rPr lang="en-AU" dirty="0"/>
              <a:t>, and </a:t>
            </a:r>
            <a:r>
              <a:rPr lang="en-AU" b="1" dirty="0"/>
              <a:t>Covariance</a:t>
            </a:r>
            <a:r>
              <a:rPr lang="en-AU" dirty="0"/>
              <a:t> are fundamental statistical concepts that help in understanding the behavior of data, making predictions, and building models. They are widely used in analyzing datasets, assessing relationships between variables, and optimizing machine learning algorithms.</a:t>
            </a:r>
            <a:endParaRPr lang="en-US" dirty="0"/>
          </a:p>
        </p:txBody>
      </p:sp>
      <p:pic>
        <p:nvPicPr>
          <p:cNvPr id="21506" name="Picture 2" descr="Generated image">
            <a:extLst>
              <a:ext uri="{FF2B5EF4-FFF2-40B4-BE49-F238E27FC236}">
                <a16:creationId xmlns:a16="http://schemas.microsoft.com/office/drawing/2014/main" id="{263A433B-C0C6-D941-B58D-DA18DDC78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87212"/>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48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B44E1-0538-E658-A6BB-600AE989BE26}"/>
              </a:ext>
            </a:extLst>
          </p:cNvPr>
          <p:cNvSpPr>
            <a:spLocks noGrp="1"/>
          </p:cNvSpPr>
          <p:nvPr>
            <p:ph type="title"/>
          </p:nvPr>
        </p:nvSpPr>
        <p:spPr>
          <a:xfrm>
            <a:off x="700635" y="704335"/>
            <a:ext cx="10691265" cy="1307592"/>
          </a:xfrm>
        </p:spPr>
        <p:txBody>
          <a:bodyPr/>
          <a:lstStyle/>
          <a:p>
            <a:r>
              <a:rPr lang="en-AU" dirty="0"/>
              <a:t>Expectation (Mean)</a:t>
            </a:r>
            <a:endParaRPr lang="en-US" dirty="0"/>
          </a:p>
        </p:txBody>
      </p:sp>
      <p:sp>
        <p:nvSpPr>
          <p:cNvPr id="3" name="Content Placeholder 2">
            <a:extLst>
              <a:ext uri="{FF2B5EF4-FFF2-40B4-BE49-F238E27FC236}">
                <a16:creationId xmlns:a16="http://schemas.microsoft.com/office/drawing/2014/main" id="{CD1951DF-5B67-2DDD-EBF9-A754041B774B}"/>
              </a:ext>
            </a:extLst>
          </p:cNvPr>
          <p:cNvSpPr>
            <a:spLocks noGrp="1"/>
          </p:cNvSpPr>
          <p:nvPr>
            <p:ph idx="1"/>
          </p:nvPr>
        </p:nvSpPr>
        <p:spPr>
          <a:xfrm>
            <a:off x="700636" y="1556951"/>
            <a:ext cx="7936738" cy="4596714"/>
          </a:xfrm>
        </p:spPr>
        <p:txBody>
          <a:bodyPr>
            <a:normAutofit fontScale="92500" lnSpcReduction="20000"/>
          </a:bodyPr>
          <a:lstStyle/>
          <a:p>
            <a:pPr marL="0" indent="0">
              <a:buNone/>
            </a:pPr>
            <a:r>
              <a:rPr lang="en-AU" dirty="0"/>
              <a:t>The </a:t>
            </a:r>
            <a:r>
              <a:rPr lang="en-AU" b="1" dirty="0"/>
              <a:t>expectation</a:t>
            </a:r>
            <a:r>
              <a:rPr lang="en-AU" dirty="0"/>
              <a:t> (or </a:t>
            </a:r>
            <a:r>
              <a:rPr lang="en-AU" b="1" dirty="0"/>
              <a:t>mean</a:t>
            </a:r>
            <a:r>
              <a:rPr lang="en-AU" dirty="0"/>
              <a:t>) of a random variable is the long-run average or the expected value of that variable. It provides a measure of the "central location" of a distribution and is used to summarize the distribution of a variable.</a:t>
            </a:r>
          </a:p>
          <a:p>
            <a:r>
              <a:rPr lang="en-AU" b="1" dirty="0"/>
              <a:t>Uses in Data Science:</a:t>
            </a:r>
          </a:p>
          <a:p>
            <a:pPr lvl="1"/>
            <a:r>
              <a:rPr lang="en-AU" b="1" dirty="0"/>
              <a:t>Central Tendency</a:t>
            </a:r>
            <a:r>
              <a:rPr lang="en-AU" dirty="0"/>
              <a:t>: The expectation represents the </a:t>
            </a:r>
            <a:r>
              <a:rPr lang="en-AU" b="1" dirty="0"/>
              <a:t>central tendency</a:t>
            </a:r>
            <a:r>
              <a:rPr lang="en-AU" dirty="0"/>
              <a:t> of a variable, helping to summarize data by finding its "average" value.</a:t>
            </a:r>
          </a:p>
          <a:p>
            <a:pPr lvl="1"/>
            <a:r>
              <a:rPr lang="en-AU" b="1" dirty="0"/>
              <a:t>Loss Functions</a:t>
            </a:r>
            <a:r>
              <a:rPr lang="en-AU" dirty="0"/>
              <a:t>: In machine learning, expectation is used in defining </a:t>
            </a:r>
            <a:r>
              <a:rPr lang="en-AU" b="1" dirty="0"/>
              <a:t>loss functions</a:t>
            </a:r>
            <a:r>
              <a:rPr lang="en-AU" dirty="0"/>
              <a:t>. For example, the </a:t>
            </a:r>
            <a:r>
              <a:rPr lang="en-AU" b="1" dirty="0"/>
              <a:t>mean squared error (MSE)</a:t>
            </a:r>
            <a:r>
              <a:rPr lang="en-AU" dirty="0"/>
              <a:t> loss function calculates the expectation of the squared differences between predicted and true values.</a:t>
            </a:r>
          </a:p>
          <a:p>
            <a:pPr lvl="1"/>
            <a:r>
              <a:rPr lang="en-AU" b="1" dirty="0"/>
              <a:t>Model Predictions</a:t>
            </a:r>
            <a:r>
              <a:rPr lang="en-AU" dirty="0"/>
              <a:t>: In probabilistic models, expectation is used to predict the expected output (e.g., the expected value of a future observation).</a:t>
            </a:r>
          </a:p>
          <a:p>
            <a:pPr lvl="1"/>
            <a:r>
              <a:rPr lang="en-AU" b="1" dirty="0"/>
              <a:t>Risk Analysis</a:t>
            </a:r>
            <a:r>
              <a:rPr lang="en-AU" dirty="0"/>
              <a:t>: In financial </a:t>
            </a:r>
            <a:r>
              <a:rPr lang="en-AU" dirty="0" err="1"/>
              <a:t>modeling</a:t>
            </a:r>
            <a:r>
              <a:rPr lang="en-AU" dirty="0"/>
              <a:t> or risk analysis, the expectation is used to model the expected return of an investment or the expected cost in decision-making.</a:t>
            </a:r>
          </a:p>
          <a:p>
            <a:endParaRPr lang="en-US" dirty="0"/>
          </a:p>
        </p:txBody>
      </p:sp>
      <p:pic>
        <p:nvPicPr>
          <p:cNvPr id="5" name="Picture 2">
            <a:extLst>
              <a:ext uri="{FF2B5EF4-FFF2-40B4-BE49-F238E27FC236}">
                <a16:creationId xmlns:a16="http://schemas.microsoft.com/office/drawing/2014/main" id="{B0C0D932-E7C3-A804-F637-6BF4CB757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3805" y="1781806"/>
            <a:ext cx="3451485" cy="230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21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0D391-DE54-760C-5634-32E534F80DF1}"/>
              </a:ext>
            </a:extLst>
          </p:cNvPr>
          <p:cNvSpPr>
            <a:spLocks noGrp="1"/>
          </p:cNvSpPr>
          <p:nvPr>
            <p:ph type="title"/>
          </p:nvPr>
        </p:nvSpPr>
        <p:spPr>
          <a:xfrm>
            <a:off x="700634" y="679622"/>
            <a:ext cx="10691265" cy="1307592"/>
          </a:xfrm>
        </p:spPr>
        <p:txBody>
          <a:bodyPr/>
          <a:lstStyle/>
          <a:p>
            <a:r>
              <a:rPr lang="en-AU" dirty="0"/>
              <a:t>Variance</a:t>
            </a:r>
            <a:endParaRPr lang="en-US" dirty="0"/>
          </a:p>
        </p:txBody>
      </p:sp>
      <p:sp>
        <p:nvSpPr>
          <p:cNvPr id="3" name="Content Placeholder 2">
            <a:extLst>
              <a:ext uri="{FF2B5EF4-FFF2-40B4-BE49-F238E27FC236}">
                <a16:creationId xmlns:a16="http://schemas.microsoft.com/office/drawing/2014/main" id="{AFE10F4A-59C2-A421-4EB5-558C6D8B75F0}"/>
              </a:ext>
            </a:extLst>
          </p:cNvPr>
          <p:cNvSpPr>
            <a:spLocks noGrp="1"/>
          </p:cNvSpPr>
          <p:nvPr>
            <p:ph idx="1"/>
          </p:nvPr>
        </p:nvSpPr>
        <p:spPr>
          <a:xfrm>
            <a:off x="700635" y="1297462"/>
            <a:ext cx="6874057" cy="5189837"/>
          </a:xfrm>
        </p:spPr>
        <p:txBody>
          <a:bodyPr>
            <a:normAutofit fontScale="92500" lnSpcReduction="20000"/>
          </a:bodyPr>
          <a:lstStyle/>
          <a:p>
            <a:pPr marL="0" indent="0">
              <a:buNone/>
            </a:pPr>
            <a:r>
              <a:rPr lang="en-AU" dirty="0"/>
              <a:t>The </a:t>
            </a:r>
            <a:r>
              <a:rPr lang="en-AU" b="1" dirty="0"/>
              <a:t>variance</a:t>
            </a:r>
            <a:r>
              <a:rPr lang="en-AU" dirty="0"/>
              <a:t> of a random variable measures the </a:t>
            </a:r>
            <a:r>
              <a:rPr lang="en-AU" b="1" dirty="0"/>
              <a:t>spread</a:t>
            </a:r>
            <a:r>
              <a:rPr lang="en-AU" dirty="0"/>
              <a:t> or </a:t>
            </a:r>
            <a:r>
              <a:rPr lang="en-AU" b="1" dirty="0"/>
              <a:t>dispersion</a:t>
            </a:r>
            <a:r>
              <a:rPr lang="en-AU" dirty="0"/>
              <a:t> of the variable around its mean (expectation). A higher variance indicates that the data points are more spread out, while a lower variance indicates that the data points are closer to the mean.</a:t>
            </a:r>
          </a:p>
          <a:p>
            <a:r>
              <a:rPr lang="en-AU" b="1" dirty="0"/>
              <a:t>Uses in Data Science:</a:t>
            </a:r>
          </a:p>
          <a:p>
            <a:pPr lvl="1"/>
            <a:r>
              <a:rPr lang="en-AU" b="1" dirty="0"/>
              <a:t>Data Spread</a:t>
            </a:r>
            <a:r>
              <a:rPr lang="en-AU" dirty="0"/>
              <a:t>: Variance helps understand how </a:t>
            </a:r>
            <a:r>
              <a:rPr lang="en-AU" b="1" dirty="0"/>
              <a:t>spread out</a:t>
            </a:r>
            <a:r>
              <a:rPr lang="en-AU" dirty="0"/>
              <a:t> the data is. In machine learning, it can be used to detect the </a:t>
            </a:r>
            <a:r>
              <a:rPr lang="en-AU" b="1" dirty="0"/>
              <a:t>variability</a:t>
            </a:r>
            <a:r>
              <a:rPr lang="en-AU" dirty="0"/>
              <a:t> of features or outputs.</a:t>
            </a:r>
          </a:p>
          <a:p>
            <a:pPr lvl="1"/>
            <a:r>
              <a:rPr lang="en-AU" b="1" dirty="0"/>
              <a:t>Model Evaluation</a:t>
            </a:r>
            <a:r>
              <a:rPr lang="en-AU" dirty="0"/>
              <a:t>: In regression, variance is used to assess how well the model fits the data. A high variance can indicate overfitting, while a low variance indicates underfitting.</a:t>
            </a:r>
          </a:p>
          <a:p>
            <a:pPr lvl="1"/>
            <a:r>
              <a:rPr lang="en-AU" b="1" dirty="0"/>
              <a:t>Feature Selection</a:t>
            </a:r>
            <a:r>
              <a:rPr lang="en-AU" dirty="0"/>
              <a:t>: Variance is useful in </a:t>
            </a:r>
            <a:r>
              <a:rPr lang="en-AU" b="1" dirty="0"/>
              <a:t>feature selection</a:t>
            </a:r>
            <a:r>
              <a:rPr lang="en-AU" dirty="0"/>
              <a:t>: Features with very low variance provide little information and can be discarded, as they do not vary much across data points.</a:t>
            </a:r>
          </a:p>
          <a:p>
            <a:pPr lvl="1"/>
            <a:r>
              <a:rPr lang="en-AU" b="1" dirty="0"/>
              <a:t>Risk Management</a:t>
            </a:r>
            <a:r>
              <a:rPr lang="en-AU" dirty="0"/>
              <a:t>: In finance and other fields, variance is used to quantify the </a:t>
            </a:r>
            <a:r>
              <a:rPr lang="en-AU" b="1" dirty="0"/>
              <a:t>risk</a:t>
            </a:r>
            <a:r>
              <a:rPr lang="en-AU" dirty="0"/>
              <a:t> of an investment. Higher variance indicates greater risk.</a:t>
            </a:r>
          </a:p>
          <a:p>
            <a:endParaRPr lang="en-US" dirty="0"/>
          </a:p>
        </p:txBody>
      </p:sp>
      <p:pic>
        <p:nvPicPr>
          <p:cNvPr id="23556" name="Picture 4" descr="Generated image">
            <a:extLst>
              <a:ext uri="{FF2B5EF4-FFF2-40B4-BE49-F238E27FC236}">
                <a16:creationId xmlns:a16="http://schemas.microsoft.com/office/drawing/2014/main" id="{C30966C8-0521-7878-A03E-B3F2E35D3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692" y="2023672"/>
            <a:ext cx="4215984" cy="281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73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5380-DF53-EF2B-2F61-64CE82C04D05}"/>
              </a:ext>
            </a:extLst>
          </p:cNvPr>
          <p:cNvSpPr>
            <a:spLocks noGrp="1"/>
          </p:cNvSpPr>
          <p:nvPr>
            <p:ph type="title"/>
          </p:nvPr>
        </p:nvSpPr>
        <p:spPr>
          <a:xfrm>
            <a:off x="700635" y="704333"/>
            <a:ext cx="10691265" cy="1307592"/>
          </a:xfrm>
        </p:spPr>
        <p:txBody>
          <a:bodyPr/>
          <a:lstStyle/>
          <a:p>
            <a:r>
              <a:rPr lang="en-AU" dirty="0"/>
              <a:t>Covariance</a:t>
            </a:r>
            <a:endParaRPr lang="en-US" dirty="0"/>
          </a:p>
        </p:txBody>
      </p:sp>
      <p:sp>
        <p:nvSpPr>
          <p:cNvPr id="3" name="Content Placeholder 2">
            <a:extLst>
              <a:ext uri="{FF2B5EF4-FFF2-40B4-BE49-F238E27FC236}">
                <a16:creationId xmlns:a16="http://schemas.microsoft.com/office/drawing/2014/main" id="{0872012F-E0F2-A679-0118-1A86416DF1C3}"/>
              </a:ext>
            </a:extLst>
          </p:cNvPr>
          <p:cNvSpPr>
            <a:spLocks noGrp="1"/>
          </p:cNvSpPr>
          <p:nvPr>
            <p:ph idx="1"/>
          </p:nvPr>
        </p:nvSpPr>
        <p:spPr>
          <a:xfrm>
            <a:off x="700635" y="1359240"/>
            <a:ext cx="6639279" cy="4868562"/>
          </a:xfrm>
        </p:spPr>
        <p:txBody>
          <a:bodyPr>
            <a:normAutofit fontScale="85000" lnSpcReduction="20000"/>
          </a:bodyPr>
          <a:lstStyle/>
          <a:p>
            <a:pPr marL="0" indent="0">
              <a:buNone/>
            </a:pPr>
            <a:r>
              <a:rPr lang="en-AU" b="1" dirty="0"/>
              <a:t>Covariance</a:t>
            </a:r>
            <a:r>
              <a:rPr lang="en-AU" dirty="0"/>
              <a:t> measures the relationship between two random variables and indicates how much the variables change together. It can be positive (both variables increase or decrease together), negative (one increases as the other decreases), or zero (no relationship).</a:t>
            </a:r>
          </a:p>
          <a:p>
            <a:r>
              <a:rPr lang="en-AU" b="1" dirty="0"/>
              <a:t>Uses in Data Science:</a:t>
            </a:r>
          </a:p>
          <a:p>
            <a:pPr lvl="1"/>
            <a:r>
              <a:rPr lang="en-AU" b="1" dirty="0"/>
              <a:t>Feature Relationship</a:t>
            </a:r>
            <a:r>
              <a:rPr lang="en-AU" dirty="0"/>
              <a:t>: Covariance helps assess the </a:t>
            </a:r>
            <a:r>
              <a:rPr lang="en-AU" b="1" dirty="0"/>
              <a:t>relationship between two variables</a:t>
            </a:r>
            <a:r>
              <a:rPr lang="en-AU" dirty="0"/>
              <a:t>. If the covariance is positive, both variables tend to increase or decrease together, and if it’s negative, one increases while the other decreases.</a:t>
            </a:r>
          </a:p>
          <a:p>
            <a:pPr lvl="1"/>
            <a:r>
              <a:rPr lang="en-AU" b="1" dirty="0"/>
              <a:t>Principal Component Analysis (PCA)</a:t>
            </a:r>
            <a:r>
              <a:rPr lang="en-AU" dirty="0"/>
              <a:t>: In PCA, covariance is used to find the </a:t>
            </a:r>
            <a:r>
              <a:rPr lang="en-AU" b="1" dirty="0"/>
              <a:t>principal components</a:t>
            </a:r>
            <a:r>
              <a:rPr lang="en-AU" dirty="0"/>
              <a:t> (directions of maximum variance) of the data. A </a:t>
            </a:r>
            <a:r>
              <a:rPr lang="en-AU" b="1" dirty="0"/>
              <a:t>covariance matrix</a:t>
            </a:r>
            <a:r>
              <a:rPr lang="en-AU" dirty="0"/>
              <a:t> is created to understand how the variables interact.</a:t>
            </a:r>
          </a:p>
          <a:p>
            <a:pPr lvl="1"/>
            <a:r>
              <a:rPr lang="en-AU" b="1" dirty="0"/>
              <a:t>Correlation</a:t>
            </a:r>
            <a:r>
              <a:rPr lang="en-AU" dirty="0"/>
              <a:t>: Covariance is related to </a:t>
            </a:r>
            <a:r>
              <a:rPr lang="en-AU" b="1" dirty="0"/>
              <a:t>correlation</a:t>
            </a:r>
            <a:r>
              <a:rPr lang="en-AU" dirty="0"/>
              <a:t>, which normalizes the covariance to a range between -1 and 1. It is often used to quantify the strength of the relationship between variables.</a:t>
            </a:r>
          </a:p>
          <a:p>
            <a:pPr lvl="1"/>
            <a:r>
              <a:rPr lang="en-AU" b="1" dirty="0"/>
              <a:t>Portfolio Theory</a:t>
            </a:r>
            <a:r>
              <a:rPr lang="en-AU" dirty="0"/>
              <a:t>: In finance, covariance is used to measure how the returns of two assets move together. A positive covariance between assets suggests that the assets tend to move in the same direction, while a negative covariance indicates they move in opposite directions.</a:t>
            </a:r>
          </a:p>
          <a:p>
            <a:endParaRPr lang="en-US" dirty="0"/>
          </a:p>
        </p:txBody>
      </p:sp>
      <p:pic>
        <p:nvPicPr>
          <p:cNvPr id="24578" name="Picture 2" descr="Generated image">
            <a:extLst>
              <a:ext uri="{FF2B5EF4-FFF2-40B4-BE49-F238E27FC236}">
                <a16:creationId xmlns:a16="http://schemas.microsoft.com/office/drawing/2014/main" id="{D4B88248-C309-CCA5-FACD-F3D022081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102" y="2053652"/>
            <a:ext cx="4126043" cy="275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85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31CC-3953-C6FE-4A2C-BD00E63803D2}"/>
              </a:ext>
            </a:extLst>
          </p:cNvPr>
          <p:cNvSpPr>
            <a:spLocks noGrp="1"/>
          </p:cNvSpPr>
          <p:nvPr>
            <p:ph type="title"/>
          </p:nvPr>
        </p:nvSpPr>
        <p:spPr>
          <a:xfrm>
            <a:off x="700635" y="790832"/>
            <a:ext cx="10691265" cy="1307592"/>
          </a:xfrm>
        </p:spPr>
        <p:txBody>
          <a:bodyPr/>
          <a:lstStyle/>
          <a:p>
            <a:r>
              <a:rPr lang="en-AU" dirty="0"/>
              <a:t>Vectors and Matrices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572568-9F47-2DFE-06EE-CAE06FF625F4}"/>
                  </a:ext>
                </a:extLst>
              </p:cNvPr>
              <p:cNvSpPr>
                <a:spLocks noGrp="1"/>
              </p:cNvSpPr>
              <p:nvPr>
                <p:ph idx="1"/>
              </p:nvPr>
            </p:nvSpPr>
            <p:spPr>
              <a:xfrm>
                <a:off x="700635" y="1801862"/>
                <a:ext cx="5218251" cy="3739896"/>
              </a:xfrm>
            </p:spPr>
            <p:txBody>
              <a:bodyPr>
                <a:normAutofit fontScale="92500"/>
              </a:bodyPr>
              <a:lstStyle/>
              <a:p>
                <a:r>
                  <a:rPr lang="en-AU" b="1" dirty="0"/>
                  <a:t>Vector</a:t>
                </a:r>
                <a:r>
                  <a:rPr lang="en-AU" dirty="0"/>
                  <a:t>: A quantity with both magnitude and direction, represented as an array of numbers.</a:t>
                </a:r>
              </a:p>
              <a:p>
                <a:pPr lvl="1"/>
                <a:r>
                  <a:rPr lang="en-AU" dirty="0"/>
                  <a:t>Example: A 3D vector can be represented as </a:t>
                </a:r>
                <a14:m>
                  <m:oMath xmlns:m="http://schemas.openxmlformats.org/officeDocument/2006/math">
                    <m:r>
                      <a:rPr lang="en-AU" b="1">
                        <a:latin typeface="Cambria Math" panose="02040503050406030204" pitchFamily="18" charset="0"/>
                      </a:rPr>
                      <m:t>𝐯</m:t>
                    </m:r>
                    <m:r>
                      <a:rPr lang="en-AU">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1"/>
                                  <m:mcJc m:val="center"/>
                                </m:mcPr>
                              </m:mc>
                            </m:mcs>
                            <m:ctrlPr>
                              <a:rPr lang="ur-PK" i="1">
                                <a:latin typeface="Cambria Math" panose="02040503050406030204" pitchFamily="18" charset="0"/>
                              </a:rPr>
                            </m:ctrlPr>
                          </m:mPr>
                          <m:mr>
                            <m:e>
                              <m:r>
                                <a:rPr lang="ur-PK">
                                  <a:latin typeface="Cambria Math" panose="02040503050406030204" pitchFamily="18" charset="0"/>
                                </a:rPr>
                                <m:t>2</m:t>
                              </m:r>
                            </m:e>
                          </m:mr>
                          <m:mr>
                            <m:e>
                              <m:r>
                                <a:rPr lang="ur-PK">
                                  <a:latin typeface="Cambria Math" panose="02040503050406030204" pitchFamily="18" charset="0"/>
                                </a:rPr>
                                <m:t>3</m:t>
                              </m:r>
                            </m:e>
                          </m:mr>
                          <m:mr>
                            <m:e>
                              <m:r>
                                <a:rPr lang="ur-PK">
                                  <a:latin typeface="Cambria Math" panose="02040503050406030204" pitchFamily="18" charset="0"/>
                                </a:rPr>
                                <m:t>4</m:t>
                              </m:r>
                            </m:e>
                          </m:mr>
                        </m:m>
                      </m:e>
                    </m:d>
                  </m:oMath>
                </a14:m>
                <a:r>
                  <a:rPr lang="ur-PK" dirty="0"/>
                  <a:t>.</a:t>
                </a:r>
              </a:p>
              <a:p>
                <a:r>
                  <a:rPr lang="en-AU" b="1" dirty="0"/>
                  <a:t>Matrix</a:t>
                </a:r>
                <a:r>
                  <a:rPr lang="en-AU" dirty="0"/>
                  <a:t>: A rectangular array of numbers arranged in rows and columns.</a:t>
                </a:r>
              </a:p>
              <a:p>
                <a:pPr lvl="1"/>
                <a:r>
                  <a:rPr lang="en-AU" dirty="0"/>
                  <a:t>Example: A 2x3 matrix can be represented as:</a:t>
                </a:r>
              </a:p>
              <a:p>
                <a:pPr lvl="1"/>
                <a14:m>
                  <m:oMath xmlns:m="http://schemas.openxmlformats.org/officeDocument/2006/math">
                    <m:r>
                      <a:rPr lang="en-AU" i="1">
                        <a:latin typeface="Cambria Math" panose="02040503050406030204" pitchFamily="18" charset="0"/>
                      </a:rPr>
                      <m:t>𝐴</m:t>
                    </m:r>
                    <m:r>
                      <a:rPr lang="en-AU">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3"/>
                                  <m:mcJc m:val="center"/>
                                </m:mcPr>
                              </m:mc>
                            </m:mcs>
                            <m:ctrlPr>
                              <a:rPr lang="ur-PK" i="1">
                                <a:latin typeface="Cambria Math" panose="02040503050406030204" pitchFamily="18" charset="0"/>
                              </a:rPr>
                            </m:ctrlPr>
                          </m:mPr>
                          <m:mr>
                            <m:e>
                              <m:r>
                                <a:rPr lang="ur-PK">
                                  <a:latin typeface="Cambria Math" panose="02040503050406030204" pitchFamily="18" charset="0"/>
                                </a:rPr>
                                <m:t>1</m:t>
                              </m:r>
                            </m:e>
                            <m:e>
                              <m:r>
                                <a:rPr lang="ur-PK">
                                  <a:latin typeface="Cambria Math" panose="02040503050406030204" pitchFamily="18" charset="0"/>
                                </a:rPr>
                                <m:t>2</m:t>
                              </m:r>
                            </m:e>
                            <m:e>
                              <m:r>
                                <a:rPr lang="ur-PK">
                                  <a:latin typeface="Cambria Math" panose="02040503050406030204" pitchFamily="18" charset="0"/>
                                </a:rPr>
                                <m:t>3</m:t>
                              </m:r>
                            </m:e>
                          </m:mr>
                          <m:mr>
                            <m:e>
                              <m:r>
                                <a:rPr lang="ur-PK">
                                  <a:latin typeface="Cambria Math" panose="02040503050406030204" pitchFamily="18" charset="0"/>
                                </a:rPr>
                                <m:t>4</m:t>
                              </m:r>
                            </m:e>
                            <m:e>
                              <m:r>
                                <a:rPr lang="ur-PK">
                                  <a:latin typeface="Cambria Math" panose="02040503050406030204" pitchFamily="18" charset="0"/>
                                </a:rPr>
                                <m:t>5</m:t>
                              </m:r>
                            </m:e>
                            <m:e>
                              <m:r>
                                <a:rPr lang="ur-PK">
                                  <a:latin typeface="Cambria Math" panose="02040503050406030204" pitchFamily="18" charset="0"/>
                                </a:rPr>
                                <m:t>6</m:t>
                              </m:r>
                            </m:e>
                          </m:mr>
                        </m:m>
                      </m:e>
                    </m:d>
                  </m:oMath>
                </a14:m>
                <a:endParaRPr lang="ur-PK" dirty="0"/>
              </a:p>
            </p:txBody>
          </p:sp>
        </mc:Choice>
        <mc:Fallback xmlns="">
          <p:sp>
            <p:nvSpPr>
              <p:cNvPr id="3" name="Content Placeholder 2">
                <a:extLst>
                  <a:ext uri="{FF2B5EF4-FFF2-40B4-BE49-F238E27FC236}">
                    <a16:creationId xmlns:a16="http://schemas.microsoft.com/office/drawing/2014/main" id="{31572568-9F47-2DFE-06EE-CAE06FF625F4}"/>
                  </a:ext>
                </a:extLst>
              </p:cNvPr>
              <p:cNvSpPr>
                <a:spLocks noGrp="1" noRot="1" noChangeAspect="1" noMove="1" noResize="1" noEditPoints="1" noAdjustHandles="1" noChangeArrowheads="1" noChangeShapeType="1" noTextEdit="1"/>
              </p:cNvSpPr>
              <p:nvPr>
                <p:ph idx="1"/>
              </p:nvPr>
            </p:nvSpPr>
            <p:spPr>
              <a:xfrm>
                <a:off x="700635" y="1801862"/>
                <a:ext cx="5218251" cy="3739896"/>
              </a:xfrm>
              <a:blipFill>
                <a:blip r:embed="rId2"/>
                <a:stretch>
                  <a:fillRect l="-971" t="-678"/>
                </a:stretch>
              </a:blipFill>
            </p:spPr>
            <p:txBody>
              <a:bodyPr/>
              <a:lstStyle/>
              <a:p>
                <a:r>
                  <a:rPr lang="en-US">
                    <a:noFill/>
                  </a:rPr>
                  <a:t> </a:t>
                </a:r>
              </a:p>
            </p:txBody>
          </p:sp>
        </mc:Fallback>
      </mc:AlternateContent>
      <p:pic>
        <p:nvPicPr>
          <p:cNvPr id="2050" name="Picture 2" descr="Pictorial representation of Scalar, Vector, and Matrix 7 | Download  Scientific Diagram">
            <a:extLst>
              <a:ext uri="{FF2B5EF4-FFF2-40B4-BE49-F238E27FC236}">
                <a16:creationId xmlns:a16="http://schemas.microsoft.com/office/drawing/2014/main" id="{1A003053-08A4-BF19-6BA8-C650345EC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417" y="1344449"/>
            <a:ext cx="4515483" cy="253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9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C931-A031-49E1-A2CA-75BB8BA48CB8}"/>
              </a:ext>
            </a:extLst>
          </p:cNvPr>
          <p:cNvSpPr>
            <a:spLocks noGrp="1"/>
          </p:cNvSpPr>
          <p:nvPr>
            <p:ph type="title"/>
          </p:nvPr>
        </p:nvSpPr>
        <p:spPr>
          <a:xfrm>
            <a:off x="700634" y="691978"/>
            <a:ext cx="10691265" cy="1307592"/>
          </a:xfrm>
        </p:spPr>
        <p:txBody>
          <a:bodyPr/>
          <a:lstStyle/>
          <a:p>
            <a:r>
              <a:rPr lang="en-AU" dirty="0"/>
              <a:t>Matrix Operations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1F0E50-1316-A258-8775-C5275CA51789}"/>
                  </a:ext>
                </a:extLst>
              </p:cNvPr>
              <p:cNvSpPr>
                <a:spLocks noGrp="1"/>
              </p:cNvSpPr>
              <p:nvPr>
                <p:ph idx="1"/>
              </p:nvPr>
            </p:nvSpPr>
            <p:spPr>
              <a:xfrm>
                <a:off x="700635" y="1421027"/>
                <a:ext cx="10691265" cy="4540861"/>
              </a:xfrm>
            </p:spPr>
            <p:txBody>
              <a:bodyPr>
                <a:normAutofit lnSpcReduction="10000"/>
              </a:bodyPr>
              <a:lstStyle/>
              <a:p>
                <a:r>
                  <a:rPr lang="en-AU" b="1" dirty="0"/>
                  <a:t>Matrix Addition</a:t>
                </a:r>
                <a:r>
                  <a:rPr lang="en-AU" dirty="0"/>
                  <a:t>: Adding corresponding elements of two matrices.</a:t>
                </a:r>
              </a:p>
              <a:p>
                <a:pPr marL="0" indent="0">
                  <a:buNone/>
                </a:pPr>
                <a:r>
                  <a:rPr lang="en-AU" dirty="0"/>
                  <a:t>Example:</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𝐴</m:t>
                      </m:r>
                      <m:r>
                        <a:rPr lang="en-AU">
                          <a:latin typeface="Cambria Math" panose="02040503050406030204" pitchFamily="18" charset="0"/>
                        </a:rPr>
                        <m:t>+</m:t>
                      </m:r>
                      <m:r>
                        <a:rPr lang="en-AU" i="1">
                          <a:latin typeface="Cambria Math" panose="02040503050406030204" pitchFamily="18" charset="0"/>
                        </a:rPr>
                        <m:t>𝐵</m:t>
                      </m:r>
                      <m:r>
                        <a:rPr lang="en-AU">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1</m:t>
                                </m:r>
                              </m:e>
                              <m:e>
                                <m:r>
                                  <a:rPr lang="ur-PK">
                                    <a:latin typeface="Cambria Math" panose="02040503050406030204" pitchFamily="18" charset="0"/>
                                  </a:rPr>
                                  <m:t>2</m:t>
                                </m:r>
                              </m:e>
                            </m:mr>
                            <m:mr>
                              <m:e>
                                <m:r>
                                  <a:rPr lang="ur-PK">
                                    <a:latin typeface="Cambria Math" panose="02040503050406030204" pitchFamily="18" charset="0"/>
                                  </a:rPr>
                                  <m:t>3</m:t>
                                </m:r>
                              </m:e>
                              <m:e>
                                <m:r>
                                  <a:rPr lang="ur-PK">
                                    <a:latin typeface="Cambria Math" panose="02040503050406030204" pitchFamily="18" charset="0"/>
                                  </a:rPr>
                                  <m:t>4</m:t>
                                </m:r>
                              </m:e>
                            </m:mr>
                          </m:m>
                        </m:e>
                      </m:d>
                      <m:r>
                        <a:rPr lang="ur-PK">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5</m:t>
                                </m:r>
                              </m:e>
                              <m:e>
                                <m:r>
                                  <a:rPr lang="ur-PK">
                                    <a:latin typeface="Cambria Math" panose="02040503050406030204" pitchFamily="18" charset="0"/>
                                  </a:rPr>
                                  <m:t>6</m:t>
                                </m:r>
                              </m:e>
                            </m:mr>
                            <m:mr>
                              <m:e>
                                <m:r>
                                  <a:rPr lang="ur-PK">
                                    <a:latin typeface="Cambria Math" panose="02040503050406030204" pitchFamily="18" charset="0"/>
                                  </a:rPr>
                                  <m:t>7</m:t>
                                </m:r>
                              </m:e>
                              <m:e>
                                <m:r>
                                  <a:rPr lang="ur-PK">
                                    <a:latin typeface="Cambria Math" panose="02040503050406030204" pitchFamily="18" charset="0"/>
                                  </a:rPr>
                                  <m:t>8</m:t>
                                </m:r>
                              </m:e>
                            </m:mr>
                          </m:m>
                        </m:e>
                      </m:d>
                      <m:r>
                        <a:rPr lang="ur-PK">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6</m:t>
                                </m:r>
                              </m:e>
                              <m:e>
                                <m:r>
                                  <a:rPr lang="ur-PK">
                                    <a:latin typeface="Cambria Math" panose="02040503050406030204" pitchFamily="18" charset="0"/>
                                  </a:rPr>
                                  <m:t>8</m:t>
                                </m:r>
                              </m:e>
                            </m:mr>
                            <m:mr>
                              <m:e>
                                <m:r>
                                  <a:rPr lang="ur-PK">
                                    <a:latin typeface="Cambria Math" panose="02040503050406030204" pitchFamily="18" charset="0"/>
                                  </a:rPr>
                                  <m:t>10</m:t>
                                </m:r>
                              </m:e>
                              <m:e>
                                <m:r>
                                  <a:rPr lang="ur-PK">
                                    <a:latin typeface="Cambria Math" panose="02040503050406030204" pitchFamily="18" charset="0"/>
                                  </a:rPr>
                                  <m:t>12</m:t>
                                </m:r>
                              </m:e>
                            </m:mr>
                          </m:m>
                        </m:e>
                      </m:d>
                    </m:oMath>
                  </m:oMathPara>
                </a14:m>
                <a:endParaRPr lang="ur-PK" dirty="0"/>
              </a:p>
              <a:p>
                <a:r>
                  <a:rPr lang="en-AU" b="1" dirty="0"/>
                  <a:t>Matrix Multiplication</a:t>
                </a:r>
                <a:r>
                  <a:rPr lang="en-AU" dirty="0"/>
                  <a:t>: Multiplying a matrix by a scalar or another matrix.</a:t>
                </a:r>
              </a:p>
              <a:p>
                <a:pPr marL="0" indent="0">
                  <a:buNone/>
                </a:pPr>
                <a:r>
                  <a:rPr lang="en-AU" dirty="0"/>
                  <a:t>Example:</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𝐴</m:t>
                      </m:r>
                      <m:r>
                        <a:rPr lang="en-AU">
                          <a:latin typeface="Cambria Math" panose="02040503050406030204" pitchFamily="18" charset="0"/>
                        </a:rPr>
                        <m:t>×</m:t>
                      </m:r>
                      <m:r>
                        <a:rPr lang="en-AU" i="1">
                          <a:latin typeface="Cambria Math" panose="02040503050406030204" pitchFamily="18" charset="0"/>
                        </a:rPr>
                        <m:t>𝐵</m:t>
                      </m:r>
                      <m:r>
                        <a:rPr lang="en-AU">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1</m:t>
                                </m:r>
                              </m:e>
                              <m:e>
                                <m:r>
                                  <a:rPr lang="ur-PK">
                                    <a:latin typeface="Cambria Math" panose="02040503050406030204" pitchFamily="18" charset="0"/>
                                  </a:rPr>
                                  <m:t>2</m:t>
                                </m:r>
                              </m:e>
                            </m:mr>
                            <m:mr>
                              <m:e>
                                <m:r>
                                  <a:rPr lang="ur-PK">
                                    <a:latin typeface="Cambria Math" panose="02040503050406030204" pitchFamily="18" charset="0"/>
                                  </a:rPr>
                                  <m:t>3</m:t>
                                </m:r>
                              </m:e>
                              <m:e>
                                <m:r>
                                  <a:rPr lang="ur-PK">
                                    <a:latin typeface="Cambria Math" panose="02040503050406030204" pitchFamily="18" charset="0"/>
                                  </a:rPr>
                                  <m:t>4</m:t>
                                </m:r>
                              </m:e>
                            </m:mr>
                          </m:m>
                        </m:e>
                      </m:d>
                      <m:r>
                        <a:rPr lang="ur-PK">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5</m:t>
                                </m:r>
                              </m:e>
                              <m:e>
                                <m:r>
                                  <a:rPr lang="ur-PK">
                                    <a:latin typeface="Cambria Math" panose="02040503050406030204" pitchFamily="18" charset="0"/>
                                  </a:rPr>
                                  <m:t>6</m:t>
                                </m:r>
                              </m:e>
                            </m:mr>
                            <m:mr>
                              <m:e>
                                <m:r>
                                  <a:rPr lang="ur-PK">
                                    <a:latin typeface="Cambria Math" panose="02040503050406030204" pitchFamily="18" charset="0"/>
                                  </a:rPr>
                                  <m:t>7</m:t>
                                </m:r>
                              </m:e>
                              <m:e>
                                <m:r>
                                  <a:rPr lang="ur-PK">
                                    <a:latin typeface="Cambria Math" panose="02040503050406030204" pitchFamily="18" charset="0"/>
                                  </a:rPr>
                                  <m:t>8</m:t>
                                </m:r>
                              </m:e>
                            </m:mr>
                          </m:m>
                        </m:e>
                      </m:d>
                      <m:r>
                        <a:rPr lang="ur-PK">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19</m:t>
                                </m:r>
                              </m:e>
                              <m:e>
                                <m:r>
                                  <a:rPr lang="ur-PK">
                                    <a:latin typeface="Cambria Math" panose="02040503050406030204" pitchFamily="18" charset="0"/>
                                  </a:rPr>
                                  <m:t>22</m:t>
                                </m:r>
                              </m:e>
                            </m:mr>
                            <m:mr>
                              <m:e>
                                <m:r>
                                  <a:rPr lang="ur-PK">
                                    <a:latin typeface="Cambria Math" panose="02040503050406030204" pitchFamily="18" charset="0"/>
                                  </a:rPr>
                                  <m:t>43</m:t>
                                </m:r>
                              </m:e>
                              <m:e>
                                <m:r>
                                  <a:rPr lang="ur-PK">
                                    <a:latin typeface="Cambria Math" panose="02040503050406030204" pitchFamily="18" charset="0"/>
                                  </a:rPr>
                                  <m:t>50</m:t>
                                </m:r>
                              </m:e>
                            </m:mr>
                          </m:m>
                        </m:e>
                      </m:d>
                    </m:oMath>
                  </m:oMathPara>
                </a14:m>
                <a:endParaRPr lang="ur-PK" dirty="0"/>
              </a:p>
              <a:p>
                <a:r>
                  <a:rPr lang="en-AU" b="1" dirty="0"/>
                  <a:t>Transpose</a:t>
                </a:r>
                <a:r>
                  <a:rPr lang="en-AU" dirty="0"/>
                  <a:t>: Switching the rows and columns of a matrix.</a:t>
                </a:r>
              </a:p>
              <a:p>
                <a:pPr marL="0" indent="0">
                  <a:buNone/>
                </a:pPr>
                <a:r>
                  <a:rPr lang="en-AU" dirty="0"/>
                  <a:t>Example: </a:t>
                </a:r>
              </a:p>
              <a:p>
                <a:pPr marL="0" indent="0">
                  <a:buNone/>
                </a:pPr>
                <a:r>
                  <a:rPr lang="en-AU" dirty="0"/>
                  <a:t>		 	        </a:t>
                </a:r>
                <a14:m>
                  <m:oMath xmlns:m="http://schemas.openxmlformats.org/officeDocument/2006/math">
                    <m:sSup>
                      <m:sSupPr>
                        <m:ctrlPr>
                          <a:rPr lang="ur-PK" i="1">
                            <a:latin typeface="Cambria Math" panose="02040503050406030204" pitchFamily="18" charset="0"/>
                          </a:rPr>
                        </m:ctrlPr>
                      </m:sSupPr>
                      <m:e>
                        <m:r>
                          <a:rPr lang="ur-PK" i="1">
                            <a:latin typeface="Cambria Math" panose="02040503050406030204" pitchFamily="18" charset="0"/>
                          </a:rPr>
                          <m:t>𝐴</m:t>
                        </m:r>
                      </m:e>
                      <m:sup>
                        <m:r>
                          <a:rPr lang="ur-PK" i="1">
                            <a:latin typeface="Cambria Math" panose="02040503050406030204" pitchFamily="18" charset="0"/>
                          </a:rPr>
                          <m:t>𝑇</m:t>
                        </m:r>
                      </m:sup>
                    </m:sSup>
                  </m:oMath>
                </a14:m>
                <a:r>
                  <a:rPr lang="en-AU" dirty="0"/>
                  <a:t>for matrix </a:t>
                </a:r>
                <a14:m>
                  <m:oMath xmlns:m="http://schemas.openxmlformats.org/officeDocument/2006/math">
                    <m:r>
                      <a:rPr lang="en-AU" i="1">
                        <a:latin typeface="Cambria Math" panose="02040503050406030204" pitchFamily="18" charset="0"/>
                      </a:rPr>
                      <m:t>𝐴</m:t>
                    </m:r>
                    <m:r>
                      <a:rPr lang="en-AU">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1</m:t>
                              </m:r>
                            </m:e>
                            <m:e>
                              <m:r>
                                <a:rPr lang="ur-PK">
                                  <a:latin typeface="Cambria Math" panose="02040503050406030204" pitchFamily="18" charset="0"/>
                                </a:rPr>
                                <m:t>2</m:t>
                              </m:r>
                            </m:e>
                          </m:mr>
                          <m:mr>
                            <m:e>
                              <m:r>
                                <a:rPr lang="ur-PK">
                                  <a:latin typeface="Cambria Math" panose="02040503050406030204" pitchFamily="18" charset="0"/>
                                </a:rPr>
                                <m:t>3</m:t>
                              </m:r>
                            </m:e>
                            <m:e>
                              <m:r>
                                <a:rPr lang="ur-PK">
                                  <a:latin typeface="Cambria Math" panose="02040503050406030204" pitchFamily="18" charset="0"/>
                                </a:rPr>
                                <m:t>4</m:t>
                              </m:r>
                            </m:e>
                          </m:mr>
                        </m:m>
                      </m:e>
                    </m:d>
                  </m:oMath>
                </a14:m>
                <a:r>
                  <a:rPr lang="en-AU" dirty="0"/>
                  <a:t>gives </a:t>
                </a:r>
                <a14:m>
                  <m:oMath xmlns:m="http://schemas.openxmlformats.org/officeDocument/2006/math">
                    <m:sSup>
                      <m:sSupPr>
                        <m:ctrlPr>
                          <a:rPr lang="ur-PK" i="1">
                            <a:latin typeface="Cambria Math" panose="02040503050406030204" pitchFamily="18" charset="0"/>
                          </a:rPr>
                        </m:ctrlPr>
                      </m:sSupPr>
                      <m:e>
                        <m:r>
                          <a:rPr lang="ur-PK" i="1">
                            <a:latin typeface="Cambria Math" panose="02040503050406030204" pitchFamily="18" charset="0"/>
                          </a:rPr>
                          <m:t>𝐴</m:t>
                        </m:r>
                      </m:e>
                      <m:sup>
                        <m:r>
                          <a:rPr lang="ur-PK" i="1">
                            <a:latin typeface="Cambria Math" panose="02040503050406030204" pitchFamily="18" charset="0"/>
                          </a:rPr>
                          <m:t>𝑇</m:t>
                        </m:r>
                      </m:sup>
                    </m:sSup>
                    <m:r>
                      <a:rPr lang="ur-PK">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1</m:t>
                              </m:r>
                            </m:e>
                            <m:e>
                              <m:r>
                                <a:rPr lang="ur-PK">
                                  <a:latin typeface="Cambria Math" panose="02040503050406030204" pitchFamily="18" charset="0"/>
                                </a:rPr>
                                <m:t>3</m:t>
                              </m:r>
                            </m:e>
                          </m:mr>
                          <m:mr>
                            <m:e>
                              <m:r>
                                <a:rPr lang="ur-PK">
                                  <a:latin typeface="Cambria Math" panose="02040503050406030204" pitchFamily="18" charset="0"/>
                                </a:rPr>
                                <m:t>2</m:t>
                              </m:r>
                            </m:e>
                            <m:e>
                              <m:r>
                                <a:rPr lang="ur-PK">
                                  <a:latin typeface="Cambria Math" panose="02040503050406030204" pitchFamily="18" charset="0"/>
                                </a:rPr>
                                <m:t>4</m:t>
                              </m:r>
                            </m:e>
                          </m:mr>
                        </m:m>
                      </m:e>
                    </m:d>
                  </m:oMath>
                </a14:m>
                <a:r>
                  <a:rPr lang="ur-PK" dirty="0"/>
                  <a:t>.</a:t>
                </a:r>
              </a:p>
              <a:p>
                <a:endParaRPr lang="en-US" dirty="0"/>
              </a:p>
            </p:txBody>
          </p:sp>
        </mc:Choice>
        <mc:Fallback xmlns="">
          <p:sp>
            <p:nvSpPr>
              <p:cNvPr id="3" name="Content Placeholder 2">
                <a:extLst>
                  <a:ext uri="{FF2B5EF4-FFF2-40B4-BE49-F238E27FC236}">
                    <a16:creationId xmlns:a16="http://schemas.microsoft.com/office/drawing/2014/main" id="{201F0E50-1316-A258-8775-C5275CA51789}"/>
                  </a:ext>
                </a:extLst>
              </p:cNvPr>
              <p:cNvSpPr>
                <a:spLocks noGrp="1" noRot="1" noChangeAspect="1" noMove="1" noResize="1" noEditPoints="1" noAdjustHandles="1" noChangeArrowheads="1" noChangeShapeType="1" noTextEdit="1"/>
              </p:cNvSpPr>
              <p:nvPr>
                <p:ph idx="1"/>
              </p:nvPr>
            </p:nvSpPr>
            <p:spPr>
              <a:xfrm>
                <a:off x="700635" y="1421027"/>
                <a:ext cx="10691265" cy="4540861"/>
              </a:xfrm>
              <a:blipFill>
                <a:blip r:embed="rId2"/>
                <a:stretch>
                  <a:fillRect l="-712" t="-557"/>
                </a:stretch>
              </a:blipFill>
            </p:spPr>
            <p:txBody>
              <a:bodyPr/>
              <a:lstStyle/>
              <a:p>
                <a:r>
                  <a:rPr lang="en-US">
                    <a:noFill/>
                  </a:rPr>
                  <a:t> </a:t>
                </a:r>
              </a:p>
            </p:txBody>
          </p:sp>
        </mc:Fallback>
      </mc:AlternateContent>
    </p:spTree>
    <p:extLst>
      <p:ext uri="{BB962C8B-B14F-4D97-AF65-F5344CB8AC3E}">
        <p14:creationId xmlns:p14="http://schemas.microsoft.com/office/powerpoint/2010/main" val="3049747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DC49-AAC3-3B5A-8D47-A268908CE978}"/>
              </a:ext>
            </a:extLst>
          </p:cNvPr>
          <p:cNvSpPr>
            <a:spLocks noGrp="1"/>
          </p:cNvSpPr>
          <p:nvPr>
            <p:ph type="title"/>
          </p:nvPr>
        </p:nvSpPr>
        <p:spPr>
          <a:xfrm>
            <a:off x="700636" y="778476"/>
            <a:ext cx="10691265" cy="1307592"/>
          </a:xfrm>
        </p:spPr>
        <p:txBody>
          <a:bodyPr/>
          <a:lstStyle/>
          <a:p>
            <a:r>
              <a:rPr lang="en-AU" dirty="0"/>
              <a:t>Eigenvalues and Eigenvectors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C525B3-FD3E-2690-FB4C-8A2DE00F8A71}"/>
                  </a:ext>
                </a:extLst>
              </p:cNvPr>
              <p:cNvSpPr>
                <a:spLocks noGrp="1"/>
              </p:cNvSpPr>
              <p:nvPr>
                <p:ph idx="1"/>
              </p:nvPr>
            </p:nvSpPr>
            <p:spPr>
              <a:xfrm>
                <a:off x="700636" y="1458097"/>
                <a:ext cx="6836986" cy="4503791"/>
              </a:xfrm>
            </p:spPr>
            <p:txBody>
              <a:bodyPr>
                <a:normAutofit fontScale="92500" lnSpcReduction="20000"/>
              </a:bodyPr>
              <a:lstStyle/>
              <a:p>
                <a:pPr marL="0" indent="0">
                  <a:buNone/>
                </a:pPr>
                <a:r>
                  <a:rPr lang="en-AU" dirty="0"/>
                  <a:t>Eigenvalues and eigenvectors are fundamental concepts in linear algebra, particularly useful in data science and machine learning for understanding the structure of data. They are associated with square matrices and are used to extract important features or patterns in data.</a:t>
                </a:r>
              </a:p>
              <a:p>
                <a:endParaRPr lang="en-AU" b="1" dirty="0"/>
              </a:p>
              <a:p>
                <a:r>
                  <a:rPr lang="en-AU" b="1" dirty="0"/>
                  <a:t>Eigenvalue</a:t>
                </a:r>
                <a:r>
                  <a:rPr lang="en-AU" dirty="0"/>
                  <a:t>: A scalar </a:t>
                </a:r>
                <a14:m>
                  <m:oMath xmlns:m="http://schemas.openxmlformats.org/officeDocument/2006/math">
                    <m:r>
                      <a:rPr lang="en-AU" i="1">
                        <a:latin typeface="Cambria Math" panose="02040503050406030204" pitchFamily="18" charset="0"/>
                      </a:rPr>
                      <m:t>𝜆</m:t>
                    </m:r>
                    <m:r>
                      <a:rPr lang="en-AU" b="0" i="1" smtClean="0">
                        <a:latin typeface="Cambria Math" panose="02040503050406030204" pitchFamily="18" charset="0"/>
                      </a:rPr>
                      <m:t> </m:t>
                    </m:r>
                  </m:oMath>
                </a14:m>
                <a:r>
                  <a:rPr lang="en-AU" dirty="0"/>
                  <a:t>that indicates how much the vector is stretched or shrunk when the matrix is applied.</a:t>
                </a:r>
              </a:p>
              <a:p>
                <a:r>
                  <a:rPr lang="en-AU" b="1" dirty="0"/>
                  <a:t>Eigenvector</a:t>
                </a:r>
                <a:r>
                  <a:rPr lang="en-AU" dirty="0"/>
                  <a:t>: A non-zero vector that only changes by a scalar factor when the matrix is applied.</a:t>
                </a:r>
              </a:p>
              <a:p>
                <a:r>
                  <a:rPr lang="en-AU" b="1" dirty="0"/>
                  <a:t>Example</a:t>
                </a:r>
                <a:r>
                  <a:rPr lang="en-AU" dirty="0"/>
                  <a:t>:</a:t>
                </a:r>
              </a:p>
              <a:p>
                <a:r>
                  <a:rPr lang="en-AU" dirty="0"/>
                  <a:t>For matrix </a:t>
                </a:r>
                <a14:m>
                  <m:oMath xmlns:m="http://schemas.openxmlformats.org/officeDocument/2006/math">
                    <m:r>
                      <a:rPr lang="en-AU" i="1">
                        <a:latin typeface="Cambria Math" panose="02040503050406030204" pitchFamily="18" charset="0"/>
                      </a:rPr>
                      <m:t>𝐴</m:t>
                    </m:r>
                    <m:r>
                      <a:rPr lang="en-AU">
                        <a:latin typeface="Cambria Math" panose="02040503050406030204" pitchFamily="18" charset="0"/>
                      </a:rPr>
                      <m:t>=</m:t>
                    </m:r>
                    <m:d>
                      <m:dPr>
                        <m:begChr m:val="["/>
                        <m:endChr m:val="]"/>
                        <m:ctrlPr>
                          <a:rPr lang="ur-PK" i="1">
                            <a:latin typeface="Cambria Math" panose="02040503050406030204" pitchFamily="18" charset="0"/>
                          </a:rPr>
                        </m:ctrlPr>
                      </m:dPr>
                      <m:e>
                        <m:m>
                          <m:mPr>
                            <m:plcHide m:val="on"/>
                            <m:mcs>
                              <m:mc>
                                <m:mcPr>
                                  <m:count m:val="2"/>
                                  <m:mcJc m:val="center"/>
                                </m:mcPr>
                              </m:mc>
                            </m:mcs>
                            <m:ctrlPr>
                              <a:rPr lang="ur-PK" i="1">
                                <a:latin typeface="Cambria Math" panose="02040503050406030204" pitchFamily="18" charset="0"/>
                              </a:rPr>
                            </m:ctrlPr>
                          </m:mPr>
                          <m:mr>
                            <m:e>
                              <m:r>
                                <a:rPr lang="ur-PK">
                                  <a:latin typeface="Cambria Math" panose="02040503050406030204" pitchFamily="18" charset="0"/>
                                </a:rPr>
                                <m:t>4</m:t>
                              </m:r>
                            </m:e>
                            <m:e>
                              <m:r>
                                <a:rPr lang="ur-PK">
                                  <a:latin typeface="Cambria Math" panose="02040503050406030204" pitchFamily="18" charset="0"/>
                                </a:rPr>
                                <m:t>1</m:t>
                              </m:r>
                            </m:e>
                          </m:mr>
                          <m:mr>
                            <m:e>
                              <m:r>
                                <a:rPr lang="ur-PK">
                                  <a:latin typeface="Cambria Math" panose="02040503050406030204" pitchFamily="18" charset="0"/>
                                </a:rPr>
                                <m:t>2</m:t>
                              </m:r>
                            </m:e>
                            <m:e>
                              <m:r>
                                <a:rPr lang="ur-PK">
                                  <a:latin typeface="Cambria Math" panose="02040503050406030204" pitchFamily="18" charset="0"/>
                                </a:rPr>
                                <m:t>3</m:t>
                              </m:r>
                            </m:e>
                          </m:mr>
                        </m:m>
                      </m:e>
                    </m:d>
                  </m:oMath>
                </a14:m>
                <a:r>
                  <a:rPr lang="ur-PK" dirty="0"/>
                  <a:t>, </a:t>
                </a:r>
                <a:r>
                  <a:rPr lang="en-AU" dirty="0"/>
                  <a:t> find eigenvalues and eigenvectors.</a:t>
                </a:r>
              </a:p>
              <a:p>
                <a:r>
                  <a:rPr lang="en-AU" b="1" dirty="0"/>
                  <a:t>Formula</a:t>
                </a:r>
                <a:r>
                  <a:rPr lang="en-AU" dirty="0"/>
                  <a:t>: </a:t>
                </a:r>
                <a14:m>
                  <m:oMath xmlns:m="http://schemas.openxmlformats.org/officeDocument/2006/math">
                    <m:r>
                      <a:rPr lang="en-AU" i="1">
                        <a:latin typeface="Cambria Math" panose="02040503050406030204" pitchFamily="18" charset="0"/>
                      </a:rPr>
                      <m:t>𝐴</m:t>
                    </m:r>
                    <m:r>
                      <a:rPr lang="en-AU" b="1">
                        <a:latin typeface="Cambria Math" panose="02040503050406030204" pitchFamily="18" charset="0"/>
                      </a:rPr>
                      <m:t>𝐯</m:t>
                    </m:r>
                    <m:r>
                      <a:rPr lang="en-AU">
                        <a:latin typeface="Cambria Math" panose="02040503050406030204" pitchFamily="18" charset="0"/>
                      </a:rPr>
                      <m:t>=</m:t>
                    </m:r>
                    <m:r>
                      <a:rPr lang="en-AU" i="1">
                        <a:latin typeface="Cambria Math" panose="02040503050406030204" pitchFamily="18" charset="0"/>
                      </a:rPr>
                      <m:t>𝜆</m:t>
                    </m:r>
                    <m:r>
                      <a:rPr lang="en-AU" b="1">
                        <a:latin typeface="Cambria Math" panose="02040503050406030204" pitchFamily="18" charset="0"/>
                      </a:rPr>
                      <m:t>𝐯</m:t>
                    </m:r>
                  </m:oMath>
                </a14:m>
                <a:endParaRPr lang="en-AU" dirty="0"/>
              </a:p>
              <a:p>
                <a:endParaRPr lang="en-US" dirty="0"/>
              </a:p>
            </p:txBody>
          </p:sp>
        </mc:Choice>
        <mc:Fallback xmlns="">
          <p:sp>
            <p:nvSpPr>
              <p:cNvPr id="3" name="Content Placeholder 2">
                <a:extLst>
                  <a:ext uri="{FF2B5EF4-FFF2-40B4-BE49-F238E27FC236}">
                    <a16:creationId xmlns:a16="http://schemas.microsoft.com/office/drawing/2014/main" id="{BFC525B3-FD3E-2690-FB4C-8A2DE00F8A71}"/>
                  </a:ext>
                </a:extLst>
              </p:cNvPr>
              <p:cNvSpPr>
                <a:spLocks noGrp="1" noRot="1" noChangeAspect="1" noMove="1" noResize="1" noEditPoints="1" noAdjustHandles="1" noChangeArrowheads="1" noChangeShapeType="1" noTextEdit="1"/>
              </p:cNvSpPr>
              <p:nvPr>
                <p:ph idx="1"/>
              </p:nvPr>
            </p:nvSpPr>
            <p:spPr>
              <a:xfrm>
                <a:off x="700636" y="1458097"/>
                <a:ext cx="6836986" cy="4503791"/>
              </a:xfrm>
              <a:blipFill>
                <a:blip r:embed="rId2"/>
                <a:stretch>
                  <a:fillRect l="-928" t="-1124" r="-1113" b="-562"/>
                </a:stretch>
              </a:blipFill>
            </p:spPr>
            <p:txBody>
              <a:bodyPr/>
              <a:lstStyle/>
              <a:p>
                <a:r>
                  <a:rPr lang="en-US">
                    <a:noFill/>
                  </a:rPr>
                  <a:t> </a:t>
                </a:r>
              </a:p>
            </p:txBody>
          </p:sp>
        </mc:Fallback>
      </mc:AlternateContent>
      <p:pic>
        <p:nvPicPr>
          <p:cNvPr id="3074" name="Picture 2" descr="Eigenvalues and eigenvectors - Wikipedia">
            <a:extLst>
              <a:ext uri="{FF2B5EF4-FFF2-40B4-BE49-F238E27FC236}">
                <a16:creationId xmlns:a16="http://schemas.microsoft.com/office/drawing/2014/main" id="{506CC20B-48B7-8124-5FF1-E2C29FA68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365" y="1936577"/>
            <a:ext cx="4588166" cy="367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6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2DEE-BFDA-127E-1E02-07EDE8F20726}"/>
              </a:ext>
            </a:extLst>
          </p:cNvPr>
          <p:cNvSpPr>
            <a:spLocks noGrp="1"/>
          </p:cNvSpPr>
          <p:nvPr>
            <p:ph type="title"/>
          </p:nvPr>
        </p:nvSpPr>
        <p:spPr>
          <a:xfrm>
            <a:off x="700635" y="729049"/>
            <a:ext cx="10691265" cy="1307592"/>
          </a:xfrm>
        </p:spPr>
        <p:txBody>
          <a:bodyPr>
            <a:normAutofit/>
          </a:bodyPr>
          <a:lstStyle/>
          <a:p>
            <a:r>
              <a:rPr lang="en-AU" sz="2400" dirty="0"/>
              <a:t>Why Do We Use Eigenvalues and Eigenvectors in Data Science?</a:t>
            </a:r>
            <a:endParaRPr lang="en-US" sz="2400" dirty="0"/>
          </a:p>
        </p:txBody>
      </p:sp>
      <p:sp>
        <p:nvSpPr>
          <p:cNvPr id="3" name="Content Placeholder 2">
            <a:extLst>
              <a:ext uri="{FF2B5EF4-FFF2-40B4-BE49-F238E27FC236}">
                <a16:creationId xmlns:a16="http://schemas.microsoft.com/office/drawing/2014/main" id="{AEA3E81F-BB3F-F22F-B32C-8851A3DBF0FC}"/>
              </a:ext>
            </a:extLst>
          </p:cNvPr>
          <p:cNvSpPr>
            <a:spLocks noGrp="1"/>
          </p:cNvSpPr>
          <p:nvPr>
            <p:ph idx="1"/>
          </p:nvPr>
        </p:nvSpPr>
        <p:spPr>
          <a:xfrm>
            <a:off x="543697" y="1272748"/>
            <a:ext cx="11121081" cy="4979773"/>
          </a:xfrm>
        </p:spPr>
        <p:txBody>
          <a:bodyPr>
            <a:normAutofit fontScale="85000" lnSpcReduction="10000"/>
          </a:bodyPr>
          <a:lstStyle/>
          <a:p>
            <a:r>
              <a:rPr lang="en-AU" sz="1600" b="1" dirty="0"/>
              <a:t>Principal Component Analysis (PCA)</a:t>
            </a:r>
            <a:r>
              <a:rPr lang="en-AU" sz="1600" dirty="0"/>
              <a:t>: </a:t>
            </a:r>
            <a:r>
              <a:rPr lang="en-AU" sz="1600" b="1" dirty="0"/>
              <a:t>PCA</a:t>
            </a:r>
            <a:r>
              <a:rPr lang="en-AU" sz="1600" dirty="0"/>
              <a:t> is a technique used for dimensionality reduction, and it relies heavily on eigenvalues and eigenvectors. In PCA, the data matrix is decomposed, and the </a:t>
            </a:r>
            <a:r>
              <a:rPr lang="en-AU" sz="1600" b="1" dirty="0"/>
              <a:t>eigenvectors</a:t>
            </a:r>
            <a:r>
              <a:rPr lang="en-AU" sz="1600" dirty="0"/>
              <a:t> of the covariance matrix represent the directions (or axes) in which the data has the most variance. The </a:t>
            </a:r>
            <a:r>
              <a:rPr lang="en-AU" sz="1600" b="1" dirty="0"/>
              <a:t>eigenvalues</a:t>
            </a:r>
            <a:r>
              <a:rPr lang="en-AU" sz="1600" dirty="0"/>
              <a:t> correspond to the amount of variance along these axes.</a:t>
            </a:r>
          </a:p>
          <a:p>
            <a:pPr lvl="1"/>
            <a:r>
              <a:rPr lang="en-AU" sz="1400" dirty="0"/>
              <a:t>By selecting the eigenvectors with the largest eigenvalues, you can reduce the data's dimensionality while retaining the most important features.</a:t>
            </a:r>
          </a:p>
          <a:p>
            <a:r>
              <a:rPr lang="en-AU" sz="1600" b="1" dirty="0"/>
              <a:t>Feature Extraction</a:t>
            </a:r>
            <a:r>
              <a:rPr lang="en-AU" sz="1600" dirty="0"/>
              <a:t>: Eigenvectors help identify the most significant features of the data, especially in high-dimensional spaces. For example, in image processing or text mining, eigenvectors can be used to identify dominant patterns, such as edges in images or common themes in text.</a:t>
            </a:r>
          </a:p>
          <a:p>
            <a:r>
              <a:rPr lang="en-AU" sz="1600" b="1" dirty="0"/>
              <a:t>Understanding Data Structure</a:t>
            </a:r>
            <a:r>
              <a:rPr lang="en-AU" sz="1600" dirty="0"/>
              <a:t>: Eigenvalues provide insight into the strength or significance of various dimensions in the data. In machine learning, these values can help you understand the intrinsic structure of the data and focus on the most relevant dimensions.</a:t>
            </a:r>
          </a:p>
          <a:p>
            <a:r>
              <a:rPr lang="en-AU" sz="1600" b="1" dirty="0"/>
              <a:t>Covariance Matrix and Data Variance</a:t>
            </a:r>
            <a:r>
              <a:rPr lang="en-AU" sz="1600" dirty="0"/>
              <a:t>: In statistics, the covariance matrix helps measure how the features in the data are related. The eigenvectors of the covariance matrix represent the directions of maximum variance in the data, while the eigenvalues quantify the strength of this variance. This is particularly useful when analyzing correlations between features in datasets.</a:t>
            </a:r>
          </a:p>
          <a:p>
            <a:r>
              <a:rPr lang="en-AU" sz="1600" b="1" dirty="0"/>
              <a:t>Graph Analysis and Spectral Clustering</a:t>
            </a:r>
            <a:r>
              <a:rPr lang="en-AU" sz="1600" dirty="0"/>
              <a:t>: Eigenvectors are used in graph theory, particularly in </a:t>
            </a:r>
            <a:r>
              <a:rPr lang="en-AU" sz="1600" b="1" dirty="0"/>
              <a:t>spectral clustering</a:t>
            </a:r>
            <a:r>
              <a:rPr lang="en-AU" sz="1600" dirty="0"/>
              <a:t>. The eigenvectors of the Laplacian matrix of a graph represent clusters in the data, allowing for the identification of communities or groups in large networks.</a:t>
            </a:r>
          </a:p>
          <a:p>
            <a:r>
              <a:rPr lang="en-AU" sz="1600" b="1" dirty="0"/>
              <a:t>Stability Analysis and Optimization</a:t>
            </a:r>
            <a:r>
              <a:rPr lang="en-AU" sz="1600" dirty="0"/>
              <a:t>: In optimization problems, eigenvalues help in assessing the stability of a system. Positive or negative eigenvalues can indicate whether an equilibrium point is stable or unstable. This concept is used in optimization algorithms and models, such as in </a:t>
            </a:r>
            <a:r>
              <a:rPr lang="en-AU" sz="1600" b="1" dirty="0"/>
              <a:t>gradient-based optimization</a:t>
            </a:r>
            <a:r>
              <a:rPr lang="en-AU" sz="1600" dirty="0"/>
              <a:t>.</a:t>
            </a:r>
          </a:p>
          <a:p>
            <a:r>
              <a:rPr lang="en-AU" sz="1600" b="1" dirty="0"/>
              <a:t>Data Compression</a:t>
            </a:r>
            <a:r>
              <a:rPr lang="en-AU" sz="1600" dirty="0"/>
              <a:t>: Eigenvalue decomposition is used in algorithms for compressing large datasets, especially in image compression, where the key components are captured by the largest eigenvectors, and the rest can be discarded.</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73DDD25A-932D-188A-0380-7B5CE60AF510}"/>
                  </a:ext>
                </a:extLst>
              </p14:cNvPr>
              <p14:cNvContentPartPr/>
              <p14:nvPr/>
            </p14:nvContentPartPr>
            <p14:xfrm>
              <a:off x="414720" y="1464840"/>
              <a:ext cx="10219680" cy="4690800"/>
            </p14:xfrm>
          </p:contentPart>
        </mc:Choice>
        <mc:Fallback>
          <p:pic>
            <p:nvPicPr>
              <p:cNvPr id="4" name="Ink 3">
                <a:extLst>
                  <a:ext uri="{FF2B5EF4-FFF2-40B4-BE49-F238E27FC236}">
                    <a16:creationId xmlns:a16="http://schemas.microsoft.com/office/drawing/2014/main" id="{73DDD25A-932D-188A-0380-7B5CE60AF510}"/>
                  </a:ext>
                </a:extLst>
              </p:cNvPr>
              <p:cNvPicPr/>
              <p:nvPr/>
            </p:nvPicPr>
            <p:blipFill>
              <a:blip r:embed="rId3"/>
              <a:stretch>
                <a:fillRect/>
              </a:stretch>
            </p:blipFill>
            <p:spPr>
              <a:xfrm>
                <a:off x="405360" y="1455480"/>
                <a:ext cx="10238400" cy="4709520"/>
              </a:xfrm>
              <a:prstGeom prst="rect">
                <a:avLst/>
              </a:prstGeom>
            </p:spPr>
          </p:pic>
        </mc:Fallback>
      </mc:AlternateContent>
    </p:spTree>
    <p:extLst>
      <p:ext uri="{BB962C8B-B14F-4D97-AF65-F5344CB8AC3E}">
        <p14:creationId xmlns:p14="http://schemas.microsoft.com/office/powerpoint/2010/main" val="141715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E406-BF4C-74C7-9778-9C964F4DB553}"/>
              </a:ext>
            </a:extLst>
          </p:cNvPr>
          <p:cNvSpPr>
            <a:spLocks noGrp="1"/>
          </p:cNvSpPr>
          <p:nvPr>
            <p:ph type="title"/>
          </p:nvPr>
        </p:nvSpPr>
        <p:spPr>
          <a:xfrm>
            <a:off x="700635" y="914400"/>
            <a:ext cx="10691265" cy="988541"/>
          </a:xfrm>
        </p:spPr>
        <p:txBody>
          <a:bodyPr/>
          <a:lstStyle/>
          <a:p>
            <a:r>
              <a:rPr lang="en-AU" dirty="0"/>
              <a:t>Singular Value Decomposition (SVD)</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27876-DFF6-0D05-76CA-984F726334A4}"/>
                  </a:ext>
                </a:extLst>
              </p:cNvPr>
              <p:cNvSpPr>
                <a:spLocks noGrp="1"/>
              </p:cNvSpPr>
              <p:nvPr>
                <p:ph idx="1"/>
              </p:nvPr>
            </p:nvSpPr>
            <p:spPr>
              <a:xfrm>
                <a:off x="700636" y="1902941"/>
                <a:ext cx="5761948" cy="4058947"/>
              </a:xfrm>
            </p:spPr>
            <p:txBody>
              <a:bodyPr>
                <a:normAutofit fontScale="85000" lnSpcReduction="20000"/>
              </a:bodyPr>
              <a:lstStyle/>
              <a:p>
                <a:pPr marL="0" indent="0">
                  <a:buNone/>
                </a:pPr>
                <a:r>
                  <a:rPr lang="en-AU" b="1" dirty="0"/>
                  <a:t>Singular Value Decomposition (SVD)</a:t>
                </a:r>
                <a:r>
                  <a:rPr lang="en-AU" dirty="0"/>
                  <a:t> is a powerful matrix factorization technique used in data science, linear algebra, and machine learning. It decomposes a matrix into three smaller matrices, revealing important properties of the original matrix. The decomposition is as follows:</a:t>
                </a:r>
              </a:p>
              <a:p>
                <a:r>
                  <a:rPr lang="en-AU" b="1" dirty="0"/>
                  <a:t>Mathematical Form:</a:t>
                </a:r>
              </a:p>
              <a:p>
                <a:r>
                  <a:rPr lang="en-AU" dirty="0"/>
                  <a:t>For a given matrix </a:t>
                </a:r>
                <a14:m>
                  <m:oMath xmlns:m="http://schemas.openxmlformats.org/officeDocument/2006/math">
                    <m:r>
                      <a:rPr lang="en-AU" i="1">
                        <a:latin typeface="Cambria Math" panose="02040503050406030204" pitchFamily="18" charset="0"/>
                      </a:rPr>
                      <m:t>𝐴</m:t>
                    </m:r>
                    <m:r>
                      <a:rPr lang="en-AU" b="0" i="1" smtClean="0">
                        <a:latin typeface="Cambria Math" panose="02040503050406030204" pitchFamily="18" charset="0"/>
                      </a:rPr>
                      <m:t> </m:t>
                    </m:r>
                  </m:oMath>
                </a14:m>
                <a:r>
                  <a:rPr lang="en-AU" dirty="0"/>
                  <a:t>of dimensions </a:t>
                </a:r>
                <a14:m>
                  <m:oMath xmlns:m="http://schemas.openxmlformats.org/officeDocument/2006/math">
                    <m:r>
                      <a:rPr lang="en-AU" i="1">
                        <a:latin typeface="Cambria Math" panose="02040503050406030204" pitchFamily="18" charset="0"/>
                      </a:rPr>
                      <m:t>𝑚</m:t>
                    </m:r>
                    <m:r>
                      <a:rPr lang="en-AU">
                        <a:latin typeface="Cambria Math" panose="02040503050406030204" pitchFamily="18" charset="0"/>
                      </a:rPr>
                      <m:t>×</m:t>
                    </m:r>
                    <m:r>
                      <a:rPr lang="en-AU" i="1">
                        <a:latin typeface="Cambria Math" panose="02040503050406030204" pitchFamily="18" charset="0"/>
                      </a:rPr>
                      <m:t>𝑛</m:t>
                    </m:r>
                  </m:oMath>
                </a14:m>
                <a:r>
                  <a:rPr lang="en-AU" dirty="0"/>
                  <a:t>, SVD decomposes it into:</a:t>
                </a:r>
              </a:p>
              <a:p>
                <a:pPr marL="0" indent="0">
                  <a:buNone/>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𝐴</m:t>
                      </m:r>
                      <m:r>
                        <a:rPr lang="en-AU">
                          <a:latin typeface="Cambria Math" panose="02040503050406030204" pitchFamily="18" charset="0"/>
                        </a:rPr>
                        <m:t>=</m:t>
                      </m:r>
                      <m:r>
                        <a:rPr lang="en-AU" i="1">
                          <a:latin typeface="Cambria Math" panose="02040503050406030204" pitchFamily="18" charset="0"/>
                        </a:rPr>
                        <m:t>𝑈</m:t>
                      </m:r>
                      <m:r>
                        <m:rPr>
                          <m:sty m:val="p"/>
                        </m:rPr>
                        <a:rPr lang="el-GR">
                          <a:latin typeface="Cambria Math" panose="02040503050406030204" pitchFamily="18" charset="0"/>
                        </a:rPr>
                        <m:t>Σ</m:t>
                      </m:r>
                      <m:sSup>
                        <m:sSupPr>
                          <m:ctrlPr>
                            <a:rPr lang="ur-PK" i="1">
                              <a:latin typeface="Cambria Math" panose="02040503050406030204" pitchFamily="18" charset="0"/>
                            </a:rPr>
                          </m:ctrlPr>
                        </m:sSupPr>
                        <m:e>
                          <m:r>
                            <a:rPr lang="ur-PK" i="1">
                              <a:latin typeface="Cambria Math" panose="02040503050406030204" pitchFamily="18" charset="0"/>
                            </a:rPr>
                            <m:t>𝑉</m:t>
                          </m:r>
                        </m:e>
                        <m:sup>
                          <m:r>
                            <a:rPr lang="ur-PK" i="1">
                              <a:latin typeface="Cambria Math" panose="02040503050406030204" pitchFamily="18" charset="0"/>
                            </a:rPr>
                            <m:t>𝑇</m:t>
                          </m:r>
                        </m:sup>
                      </m:sSup>
                    </m:oMath>
                  </m:oMathPara>
                </a14:m>
                <a:endParaRPr lang="ur-PK" dirty="0"/>
              </a:p>
              <a:p>
                <a:pPr marL="0" indent="0">
                  <a:buNone/>
                </a:pPr>
                <a:r>
                  <a:rPr lang="en-AU" dirty="0"/>
                  <a:t>Where:</a:t>
                </a:r>
              </a:p>
              <a:p>
                <a:pPr lvl="1"/>
                <a14:m>
                  <m:oMath xmlns:m="http://schemas.openxmlformats.org/officeDocument/2006/math">
                    <m:r>
                      <a:rPr lang="en-AU" i="1">
                        <a:latin typeface="Cambria Math" panose="02040503050406030204" pitchFamily="18" charset="0"/>
                      </a:rPr>
                      <m:t>𝑈</m:t>
                    </m:r>
                  </m:oMath>
                </a14:m>
                <a:r>
                  <a:rPr lang="en-AU" dirty="0"/>
                  <a:t>is an </a:t>
                </a:r>
                <a14:m>
                  <m:oMath xmlns:m="http://schemas.openxmlformats.org/officeDocument/2006/math">
                    <m:r>
                      <a:rPr lang="en-AU" i="1">
                        <a:latin typeface="Cambria Math" panose="02040503050406030204" pitchFamily="18" charset="0"/>
                      </a:rPr>
                      <m:t>𝑚</m:t>
                    </m:r>
                    <m:r>
                      <a:rPr lang="en-AU">
                        <a:latin typeface="Cambria Math" panose="02040503050406030204" pitchFamily="18" charset="0"/>
                      </a:rPr>
                      <m:t>×</m:t>
                    </m:r>
                    <m:r>
                      <a:rPr lang="en-AU" i="1">
                        <a:latin typeface="Cambria Math" panose="02040503050406030204" pitchFamily="18" charset="0"/>
                      </a:rPr>
                      <m:t>𝑚</m:t>
                    </m:r>
                  </m:oMath>
                </a14:m>
                <a:r>
                  <a:rPr lang="en-AU" dirty="0"/>
                  <a:t>orthogonal matrix (left singular vectors),</a:t>
                </a:r>
              </a:p>
              <a:p>
                <a:pPr lvl="1"/>
                <a14:m>
                  <m:oMath xmlns:m="http://schemas.openxmlformats.org/officeDocument/2006/math">
                    <m:r>
                      <m:rPr>
                        <m:sty m:val="p"/>
                      </m:rPr>
                      <a:rPr lang="el-GR">
                        <a:latin typeface="Cambria Math" panose="02040503050406030204" pitchFamily="18" charset="0"/>
                      </a:rPr>
                      <m:t>Σ</m:t>
                    </m:r>
                  </m:oMath>
                </a14:m>
                <a:r>
                  <a:rPr lang="en-AU" dirty="0"/>
                  <a:t>is an </a:t>
                </a:r>
                <a14:m>
                  <m:oMath xmlns:m="http://schemas.openxmlformats.org/officeDocument/2006/math">
                    <m:r>
                      <a:rPr lang="en-AU" i="1">
                        <a:latin typeface="Cambria Math" panose="02040503050406030204" pitchFamily="18" charset="0"/>
                      </a:rPr>
                      <m:t>𝑚</m:t>
                    </m:r>
                    <m:r>
                      <a:rPr lang="en-AU">
                        <a:latin typeface="Cambria Math" panose="02040503050406030204" pitchFamily="18" charset="0"/>
                      </a:rPr>
                      <m:t>×</m:t>
                    </m:r>
                    <m:r>
                      <a:rPr lang="en-AU" i="1">
                        <a:latin typeface="Cambria Math" panose="02040503050406030204" pitchFamily="18" charset="0"/>
                      </a:rPr>
                      <m:t>𝑛</m:t>
                    </m:r>
                  </m:oMath>
                </a14:m>
                <a:r>
                  <a:rPr lang="en-AU" dirty="0"/>
                  <a:t>diagonal matrix with singular values (these are the square roots of the eigenvalues of </a:t>
                </a:r>
                <a14:m>
                  <m:oMath xmlns:m="http://schemas.openxmlformats.org/officeDocument/2006/math">
                    <m:sSup>
                      <m:sSupPr>
                        <m:ctrlPr>
                          <a:rPr lang="ur-PK" i="1">
                            <a:latin typeface="Cambria Math" panose="02040503050406030204" pitchFamily="18" charset="0"/>
                          </a:rPr>
                        </m:ctrlPr>
                      </m:sSupPr>
                      <m:e>
                        <m:r>
                          <a:rPr lang="ur-PK" i="1">
                            <a:latin typeface="Cambria Math" panose="02040503050406030204" pitchFamily="18" charset="0"/>
                          </a:rPr>
                          <m:t>𝐴</m:t>
                        </m:r>
                      </m:e>
                      <m:sup>
                        <m:r>
                          <a:rPr lang="ur-PK" i="1">
                            <a:latin typeface="Cambria Math" panose="02040503050406030204" pitchFamily="18" charset="0"/>
                          </a:rPr>
                          <m:t>𝑇</m:t>
                        </m:r>
                      </m:sup>
                    </m:sSup>
                    <m:r>
                      <a:rPr lang="ur-PK" i="1">
                        <a:latin typeface="Cambria Math" panose="02040503050406030204" pitchFamily="18" charset="0"/>
                      </a:rPr>
                      <m:t>𝐴</m:t>
                    </m:r>
                  </m:oMath>
                </a14:m>
                <a:r>
                  <a:rPr lang="ur-PK" dirty="0"/>
                  <a:t>),</a:t>
                </a:r>
              </a:p>
              <a:p>
                <a:pPr lvl="1"/>
                <a14:m>
                  <m:oMath xmlns:m="http://schemas.openxmlformats.org/officeDocument/2006/math">
                    <m:sSup>
                      <m:sSupPr>
                        <m:ctrlPr>
                          <a:rPr lang="ur-PK" i="1">
                            <a:latin typeface="Cambria Math" panose="02040503050406030204" pitchFamily="18" charset="0"/>
                          </a:rPr>
                        </m:ctrlPr>
                      </m:sSupPr>
                      <m:e>
                        <m:r>
                          <a:rPr lang="ur-PK" i="1">
                            <a:latin typeface="Cambria Math" panose="02040503050406030204" pitchFamily="18" charset="0"/>
                          </a:rPr>
                          <m:t>𝑉</m:t>
                        </m:r>
                      </m:e>
                      <m:sup>
                        <m:r>
                          <a:rPr lang="ur-PK" i="1">
                            <a:latin typeface="Cambria Math" panose="02040503050406030204" pitchFamily="18" charset="0"/>
                          </a:rPr>
                          <m:t>𝑇</m:t>
                        </m:r>
                      </m:sup>
                    </m:sSup>
                  </m:oMath>
                </a14:m>
                <a:r>
                  <a:rPr lang="en-AU" dirty="0"/>
                  <a:t>is an </a:t>
                </a:r>
                <a14:m>
                  <m:oMath xmlns:m="http://schemas.openxmlformats.org/officeDocument/2006/math">
                    <m:r>
                      <a:rPr lang="en-AU" i="1">
                        <a:latin typeface="Cambria Math" panose="02040503050406030204" pitchFamily="18" charset="0"/>
                      </a:rPr>
                      <m:t>𝑛</m:t>
                    </m:r>
                    <m:r>
                      <a:rPr lang="en-AU">
                        <a:latin typeface="Cambria Math" panose="02040503050406030204" pitchFamily="18" charset="0"/>
                      </a:rPr>
                      <m:t>×</m:t>
                    </m:r>
                    <m:r>
                      <a:rPr lang="en-AU" i="1">
                        <a:latin typeface="Cambria Math" panose="02040503050406030204" pitchFamily="18" charset="0"/>
                      </a:rPr>
                      <m:t>𝑛</m:t>
                    </m:r>
                  </m:oMath>
                </a14:m>
                <a:r>
                  <a:rPr lang="en-AU" dirty="0"/>
                  <a:t>orthogonal matrix (right singular vectors).</a:t>
                </a:r>
              </a:p>
            </p:txBody>
          </p:sp>
        </mc:Choice>
        <mc:Fallback xmlns="">
          <p:sp>
            <p:nvSpPr>
              <p:cNvPr id="3" name="Content Placeholder 2">
                <a:extLst>
                  <a:ext uri="{FF2B5EF4-FFF2-40B4-BE49-F238E27FC236}">
                    <a16:creationId xmlns:a16="http://schemas.microsoft.com/office/drawing/2014/main" id="{76627876-DFF6-0D05-76CA-984F726334A4}"/>
                  </a:ext>
                </a:extLst>
              </p:cNvPr>
              <p:cNvSpPr>
                <a:spLocks noGrp="1" noRot="1" noChangeAspect="1" noMove="1" noResize="1" noEditPoints="1" noAdjustHandles="1" noChangeArrowheads="1" noChangeShapeType="1" noTextEdit="1"/>
              </p:cNvSpPr>
              <p:nvPr>
                <p:ph idx="1"/>
              </p:nvPr>
            </p:nvSpPr>
            <p:spPr>
              <a:xfrm>
                <a:off x="700636" y="1902941"/>
                <a:ext cx="5761948" cy="4058947"/>
              </a:xfrm>
              <a:blipFill>
                <a:blip r:embed="rId2"/>
                <a:stretch>
                  <a:fillRect l="-661" t="-935"/>
                </a:stretch>
              </a:blipFill>
            </p:spPr>
            <p:txBody>
              <a:bodyPr/>
              <a:lstStyle/>
              <a:p>
                <a:r>
                  <a:rPr lang="en-US">
                    <a:noFill/>
                  </a:rPr>
                  <a:t> </a:t>
                </a:r>
              </a:p>
            </p:txBody>
          </p:sp>
        </mc:Fallback>
      </mc:AlternateContent>
      <p:pic>
        <p:nvPicPr>
          <p:cNvPr id="4098" name="Picture 2" descr="SVD decomposes A into three parts: U, Σ, and V. In this paper, A is the...  | Download Scientific Diagram">
            <a:extLst>
              <a:ext uri="{FF2B5EF4-FFF2-40B4-BE49-F238E27FC236}">
                <a16:creationId xmlns:a16="http://schemas.microsoft.com/office/drawing/2014/main" id="{7E022E64-669B-9E64-E95E-348F65E40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890" y="2202944"/>
            <a:ext cx="5717452" cy="32017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DA88AA93-4F7F-66FF-F4C9-9AA75AD73B64}"/>
                  </a:ext>
                </a:extLst>
              </p14:cNvPr>
              <p14:cNvContentPartPr/>
              <p14:nvPr/>
            </p14:nvContentPartPr>
            <p14:xfrm>
              <a:off x="2167560" y="1930680"/>
              <a:ext cx="10024560" cy="3835440"/>
            </p14:xfrm>
          </p:contentPart>
        </mc:Choice>
        <mc:Fallback>
          <p:pic>
            <p:nvPicPr>
              <p:cNvPr id="4" name="Ink 3">
                <a:extLst>
                  <a:ext uri="{FF2B5EF4-FFF2-40B4-BE49-F238E27FC236}">
                    <a16:creationId xmlns:a16="http://schemas.microsoft.com/office/drawing/2014/main" id="{DA88AA93-4F7F-66FF-F4C9-9AA75AD73B64}"/>
                  </a:ext>
                </a:extLst>
              </p:cNvPr>
              <p:cNvPicPr/>
              <p:nvPr/>
            </p:nvPicPr>
            <p:blipFill>
              <a:blip r:embed="rId5"/>
              <a:stretch>
                <a:fillRect/>
              </a:stretch>
            </p:blipFill>
            <p:spPr>
              <a:xfrm>
                <a:off x="2158200" y="1921320"/>
                <a:ext cx="10043280" cy="3854160"/>
              </a:xfrm>
              <a:prstGeom prst="rect">
                <a:avLst/>
              </a:prstGeom>
            </p:spPr>
          </p:pic>
        </mc:Fallback>
      </mc:AlternateContent>
    </p:spTree>
    <p:extLst>
      <p:ext uri="{BB962C8B-B14F-4D97-AF65-F5344CB8AC3E}">
        <p14:creationId xmlns:p14="http://schemas.microsoft.com/office/powerpoint/2010/main" val="117291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E606C-EFB2-7CBD-DB2E-61710462B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3DAE8-4B08-15A3-EB2F-654DD6C471BA}"/>
              </a:ext>
            </a:extLst>
          </p:cNvPr>
          <p:cNvSpPr>
            <a:spLocks noGrp="1"/>
          </p:cNvSpPr>
          <p:nvPr>
            <p:ph type="title"/>
          </p:nvPr>
        </p:nvSpPr>
        <p:spPr>
          <a:xfrm>
            <a:off x="700635" y="914400"/>
            <a:ext cx="10691265" cy="988541"/>
          </a:xfrm>
        </p:spPr>
        <p:txBody>
          <a:bodyPr/>
          <a:lstStyle/>
          <a:p>
            <a:r>
              <a:rPr lang="en-AU" b="1" dirty="0"/>
              <a:t>Why do we use SVD in Data Science?</a:t>
            </a:r>
          </a:p>
        </p:txBody>
      </p:sp>
      <p:sp>
        <p:nvSpPr>
          <p:cNvPr id="3" name="Content Placeholder 2">
            <a:extLst>
              <a:ext uri="{FF2B5EF4-FFF2-40B4-BE49-F238E27FC236}">
                <a16:creationId xmlns:a16="http://schemas.microsoft.com/office/drawing/2014/main" id="{F5AF8210-2770-0380-3C44-9AE74DD7879F}"/>
              </a:ext>
            </a:extLst>
          </p:cNvPr>
          <p:cNvSpPr>
            <a:spLocks noGrp="1"/>
          </p:cNvSpPr>
          <p:nvPr>
            <p:ph idx="1"/>
          </p:nvPr>
        </p:nvSpPr>
        <p:spPr>
          <a:xfrm>
            <a:off x="700635" y="1594022"/>
            <a:ext cx="10790729" cy="4510215"/>
          </a:xfrm>
        </p:spPr>
        <p:txBody>
          <a:bodyPr>
            <a:normAutofit fontScale="70000" lnSpcReduction="20000"/>
          </a:bodyPr>
          <a:lstStyle/>
          <a:p>
            <a:pPr marL="0" indent="0">
              <a:buNone/>
            </a:pPr>
            <a:r>
              <a:rPr lang="en-AU" b="1" dirty="0"/>
              <a:t>Dimensionality Reduction</a:t>
            </a:r>
            <a:r>
              <a:rPr lang="en-AU" dirty="0"/>
              <a:t>:</a:t>
            </a:r>
          </a:p>
          <a:p>
            <a:pPr lvl="1"/>
            <a:r>
              <a:rPr lang="en-AU" dirty="0"/>
              <a:t>SVD is commonly used in Principal Component Analysis (PCA) for dimensionality reduction. By retaining the largest singular values and their corresponding vectors, we can reduce the number of features in the dataset while retaining most of the variance or information.</a:t>
            </a:r>
          </a:p>
          <a:p>
            <a:pPr marL="0" indent="0">
              <a:buNone/>
            </a:pPr>
            <a:r>
              <a:rPr lang="en-AU" b="1" dirty="0"/>
              <a:t>Noise Reduction</a:t>
            </a:r>
            <a:r>
              <a:rPr lang="en-AU" dirty="0"/>
              <a:t>:</a:t>
            </a:r>
          </a:p>
          <a:p>
            <a:pPr lvl="1"/>
            <a:r>
              <a:rPr lang="en-AU" dirty="0"/>
              <a:t>In datasets with noise or irrelevant information, SVD helps isolate the most significant components, thus enhancing the signal-to-noise ratio and improving model performance.</a:t>
            </a:r>
          </a:p>
          <a:p>
            <a:pPr marL="0" indent="0">
              <a:buNone/>
            </a:pPr>
            <a:r>
              <a:rPr lang="en-AU" b="1" dirty="0"/>
              <a:t>Data Compression</a:t>
            </a:r>
            <a:r>
              <a:rPr lang="en-AU" dirty="0"/>
              <a:t>:</a:t>
            </a:r>
          </a:p>
          <a:p>
            <a:pPr lvl="1"/>
            <a:r>
              <a:rPr lang="en-AU" dirty="0"/>
              <a:t>SVD is used in image compression. The singular values represent the most important information in the image, and by approximating the image with fewer singular values, we can achieve compression without significant loss of quality.</a:t>
            </a:r>
          </a:p>
          <a:p>
            <a:pPr marL="0" indent="0">
              <a:buNone/>
            </a:pPr>
            <a:r>
              <a:rPr lang="en-AU" b="1" dirty="0"/>
              <a:t>Recommender Systems</a:t>
            </a:r>
            <a:r>
              <a:rPr lang="en-AU" dirty="0"/>
              <a:t>:</a:t>
            </a:r>
          </a:p>
          <a:p>
            <a:pPr lvl="1"/>
            <a:r>
              <a:rPr lang="en-AU" dirty="0"/>
              <a:t>In collaborative filtering (used in recommender systems like Netflix, Amazon), SVD can be used to factorize the user-item matrix. This helps identify latent factors that explain user preferences and make recommendations.</a:t>
            </a:r>
          </a:p>
          <a:p>
            <a:pPr marL="0" indent="0">
              <a:buNone/>
            </a:pPr>
            <a:r>
              <a:rPr lang="en-AU" b="1" dirty="0"/>
              <a:t>Feature Extraction</a:t>
            </a:r>
            <a:r>
              <a:rPr lang="en-AU" dirty="0"/>
              <a:t>:</a:t>
            </a:r>
          </a:p>
          <a:p>
            <a:pPr lvl="1"/>
            <a:r>
              <a:rPr lang="en-AU" dirty="0"/>
              <a:t>SVD can be used to identify important features (latent variables) in high-dimensional datasets. This can help build more efficient models by reducing redundant or less informative features.</a:t>
            </a:r>
          </a:p>
          <a:p>
            <a:pPr marL="0" indent="0">
              <a:buNone/>
            </a:pPr>
            <a:r>
              <a:rPr lang="en-AU" b="1" dirty="0"/>
              <a:t>Matrix Approximation</a:t>
            </a:r>
            <a:r>
              <a:rPr lang="en-AU" dirty="0"/>
              <a:t>:</a:t>
            </a:r>
          </a:p>
          <a:p>
            <a:pPr lvl="1"/>
            <a:r>
              <a:rPr lang="en-AU" dirty="0"/>
              <a:t>By approximating the matrix with only the most significant singular values, SVD can be used to find low-rank approximations, which is helpful in situations like predicting missing values in datasets or solving ill-posed problems.</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3007A42F-2020-CDDE-9836-13F042BEDD10}"/>
                  </a:ext>
                </a:extLst>
              </p14:cNvPr>
              <p14:cNvContentPartPr/>
              <p14:nvPr/>
            </p14:nvContentPartPr>
            <p14:xfrm>
              <a:off x="313200" y="1600200"/>
              <a:ext cx="10668600" cy="3827520"/>
            </p14:xfrm>
          </p:contentPart>
        </mc:Choice>
        <mc:Fallback>
          <p:pic>
            <p:nvPicPr>
              <p:cNvPr id="4" name="Ink 3">
                <a:extLst>
                  <a:ext uri="{FF2B5EF4-FFF2-40B4-BE49-F238E27FC236}">
                    <a16:creationId xmlns:a16="http://schemas.microsoft.com/office/drawing/2014/main" id="{3007A42F-2020-CDDE-9836-13F042BEDD10}"/>
                  </a:ext>
                </a:extLst>
              </p:cNvPr>
              <p:cNvPicPr/>
              <p:nvPr/>
            </p:nvPicPr>
            <p:blipFill>
              <a:blip r:embed="rId3"/>
              <a:stretch>
                <a:fillRect/>
              </a:stretch>
            </p:blipFill>
            <p:spPr>
              <a:xfrm>
                <a:off x="303840" y="1590840"/>
                <a:ext cx="10687320" cy="3846240"/>
              </a:xfrm>
              <a:prstGeom prst="rect">
                <a:avLst/>
              </a:prstGeom>
            </p:spPr>
          </p:pic>
        </mc:Fallback>
      </mc:AlternateContent>
    </p:spTree>
    <p:extLst>
      <p:ext uri="{BB962C8B-B14F-4D97-AF65-F5344CB8AC3E}">
        <p14:creationId xmlns:p14="http://schemas.microsoft.com/office/powerpoint/2010/main" val="230965947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1642</TotalTime>
  <Words>4832</Words>
  <Application>Microsoft Macintosh PowerPoint</Application>
  <PresentationFormat>Widescreen</PresentationFormat>
  <Paragraphs>208</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Calisto MT</vt:lpstr>
      <vt:lpstr>Cambria Math</vt:lpstr>
      <vt:lpstr>Univers Condensed</vt:lpstr>
      <vt:lpstr>ChronicleVTI</vt:lpstr>
      <vt:lpstr>Statistical &amp; Mathematical Methods for Data Science</vt:lpstr>
      <vt:lpstr>Week 2 Mathematical Foundations for Data Science</vt:lpstr>
      <vt:lpstr>Linear Algebra</vt:lpstr>
      <vt:lpstr>Vectors and Matrices</vt:lpstr>
      <vt:lpstr>Matrix Operations</vt:lpstr>
      <vt:lpstr>Eigenvalues and Eigenvectors</vt:lpstr>
      <vt:lpstr>Why Do We Use Eigenvalues and Eigenvectors in Data Science?</vt:lpstr>
      <vt:lpstr>Singular Value Decomposition (SVD)</vt:lpstr>
      <vt:lpstr>Why do we use SVD in Data Science?</vt:lpstr>
      <vt:lpstr>Calculus</vt:lpstr>
      <vt:lpstr>Limits, Derivatives, and Integrals</vt:lpstr>
      <vt:lpstr>Limits</vt:lpstr>
      <vt:lpstr>Usage of LIMITS in Data Science</vt:lpstr>
      <vt:lpstr>Derivatives</vt:lpstr>
      <vt:lpstr>Usage of Derivatives in Data Science:</vt:lpstr>
      <vt:lpstr>Integrals</vt:lpstr>
      <vt:lpstr>Usage of integrals in Data Science:</vt:lpstr>
      <vt:lpstr>Multivariable Calculus (Partial Derivatives)</vt:lpstr>
      <vt:lpstr>Uses of Partial Derivatives in Data Science</vt:lpstr>
      <vt:lpstr>Optimization: Gradient Descent and Its Uses in Data Science</vt:lpstr>
      <vt:lpstr>What is Gradient Descent?</vt:lpstr>
      <vt:lpstr>Use Gradient Descent in Data Science</vt:lpstr>
      <vt:lpstr>Probability Theory</vt:lpstr>
      <vt:lpstr>Basic Probability Concepts</vt:lpstr>
      <vt:lpstr>Conditional Probability</vt:lpstr>
      <vt:lpstr>Bayes' Theorem</vt:lpstr>
      <vt:lpstr>Conditional Probability in Data Science </vt:lpstr>
      <vt:lpstr>Distributions (Normal, Binomial, Poisson)</vt:lpstr>
      <vt:lpstr>Normal Distribution</vt:lpstr>
      <vt:lpstr>Binomial Distribution</vt:lpstr>
      <vt:lpstr>Poisson Distribution</vt:lpstr>
      <vt:lpstr>Expectation, Variance, and Covariance</vt:lpstr>
      <vt:lpstr>Expectation (Mean)</vt:lpstr>
      <vt:lpstr>Variance</vt:lpstr>
      <vt:lpstr>Covariance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rafiullah khan</dc:creator>
  <cp:lastModifiedBy>rafiullah khan</cp:lastModifiedBy>
  <cp:revision>159</cp:revision>
  <dcterms:created xsi:type="dcterms:W3CDTF">2025-09-06T17:00:01Z</dcterms:created>
  <dcterms:modified xsi:type="dcterms:W3CDTF">2025-09-15T15:30:53Z</dcterms:modified>
</cp:coreProperties>
</file>